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9" r:id="rId1"/>
  </p:sldMasterIdLst>
  <p:handoutMasterIdLst>
    <p:handoutMasterId r:id="rId30"/>
  </p:handoutMasterIdLst>
  <p:sldIdLst>
    <p:sldId id="256" r:id="rId2"/>
    <p:sldId id="280" r:id="rId3"/>
    <p:sldId id="281" r:id="rId4"/>
    <p:sldId id="282" r:id="rId5"/>
    <p:sldId id="283" r:id="rId6"/>
    <p:sldId id="284" r:id="rId7"/>
    <p:sldId id="285" r:id="rId8"/>
    <p:sldId id="257" r:id="rId9"/>
    <p:sldId id="258" r:id="rId10"/>
    <p:sldId id="259" r:id="rId11"/>
    <p:sldId id="260" r:id="rId12"/>
    <p:sldId id="261" r:id="rId13"/>
    <p:sldId id="262" r:id="rId14"/>
    <p:sldId id="263" r:id="rId15"/>
    <p:sldId id="279" r:id="rId16"/>
    <p:sldId id="264" r:id="rId17"/>
    <p:sldId id="266" r:id="rId18"/>
    <p:sldId id="267" r:id="rId19"/>
    <p:sldId id="268" r:id="rId20"/>
    <p:sldId id="276" r:id="rId21"/>
    <p:sldId id="269" r:id="rId22"/>
    <p:sldId id="271" r:id="rId23"/>
    <p:sldId id="272" r:id="rId24"/>
    <p:sldId id="273" r:id="rId25"/>
    <p:sldId id="274" r:id="rId26"/>
    <p:sldId id="275" r:id="rId27"/>
    <p:sldId id="277" r:id="rId28"/>
    <p:sldId id="278" r:id="rId2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2" d="100"/>
          <a:sy n="82" d="100"/>
        </p:scale>
        <p:origin x="67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7DA8098-6C36-4C31-A2F3-AF5C6E9F0315}" type="datetimeFigureOut">
              <a:rPr lang="en-US" smtClean="0"/>
              <a:t>9/30/2025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8FF9E9E-57CC-42AA-980A-BD24E11FD505}"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1538499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3331972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1640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31927488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7446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1221406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2390531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388130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577077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197108-2D7F-45A5-BDE2-6E328DBF61A5}"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1727034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197108-2D7F-45A5-BDE2-6E328DBF61A5}"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525666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197108-2D7F-45A5-BDE2-6E328DBF61A5}"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1393542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197108-2D7F-45A5-BDE2-6E328DBF61A5}"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1279401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197108-2D7F-45A5-BDE2-6E328DBF61A5}"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31861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0197108-2D7F-45A5-BDE2-6E328DBF61A5}"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54E44-0BC3-4C9C-923C-F8FC2918FA4E}" type="slidenum">
              <a:rPr lang="en-US" smtClean="0"/>
              <a:pPr/>
              <a:t>‹#›</a:t>
            </a:fld>
            <a:endParaRPr lang="en-US"/>
          </a:p>
        </p:txBody>
      </p:sp>
    </p:spTree>
    <p:extLst>
      <p:ext uri="{BB962C8B-B14F-4D97-AF65-F5344CB8AC3E}">
        <p14:creationId xmlns:p14="http://schemas.microsoft.com/office/powerpoint/2010/main" val="736345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54E44-0BC3-4C9C-923C-F8FC2918FA4E}" type="slidenum">
              <a:rPr lang="en-US" smtClean="0"/>
              <a:pPr/>
              <a:t>‹#›</a:t>
            </a:fld>
            <a:endParaRPr lang="en-US"/>
          </a:p>
        </p:txBody>
      </p:sp>
      <p:sp>
        <p:nvSpPr>
          <p:cNvPr id="5" name="Date Placeholder 4"/>
          <p:cNvSpPr>
            <a:spLocks noGrp="1"/>
          </p:cNvSpPr>
          <p:nvPr>
            <p:ph type="dt" sz="half" idx="10"/>
          </p:nvPr>
        </p:nvSpPr>
        <p:spPr/>
        <p:txBody>
          <a:bodyPr/>
          <a:lstStyle/>
          <a:p>
            <a:fld id="{60197108-2D7F-45A5-BDE2-6E328DBF61A5}" type="datetimeFigureOut">
              <a:rPr lang="en-US" smtClean="0"/>
              <a:pPr/>
              <a:t>9/30/2025</a:t>
            </a:fld>
            <a:endParaRPr lang="en-US"/>
          </a:p>
        </p:txBody>
      </p:sp>
    </p:spTree>
    <p:extLst>
      <p:ext uri="{BB962C8B-B14F-4D97-AF65-F5344CB8AC3E}">
        <p14:creationId xmlns:p14="http://schemas.microsoft.com/office/powerpoint/2010/main" val="1147006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0197108-2D7F-45A5-BDE2-6E328DBF61A5}" type="datetimeFigureOut">
              <a:rPr lang="en-US" smtClean="0"/>
              <a:pPr/>
              <a:t>9/30/2025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6654E44-0BC3-4C9C-923C-F8FC2918FA4E}" type="slidenum">
              <a:rPr lang="en-US" smtClean="0"/>
              <a:pPr/>
              <a:t>‹#›</a:t>
            </a:fld>
            <a:endParaRPr lang="en-US"/>
          </a:p>
        </p:txBody>
      </p:sp>
    </p:spTree>
    <p:extLst>
      <p:ext uri="{BB962C8B-B14F-4D97-AF65-F5344CB8AC3E}">
        <p14:creationId xmlns:p14="http://schemas.microsoft.com/office/powerpoint/2010/main" val="39239838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hyperlink" Target="http://www.experian.com/" TargetMode="External"/><Relationship Id="rId2" Type="http://schemas.openxmlformats.org/officeDocument/2006/relationships/hyperlink" Target="http://www.equifax.com/" TargetMode="External"/><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hyperlink" Target="http://www.transunion.com/"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wmf"/><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81194-424D-4BB6-9ECD-1C20F7A0AE61}"/>
              </a:ext>
            </a:extLst>
          </p:cNvPr>
          <p:cNvSpPr>
            <a:spLocks noGrp="1"/>
          </p:cNvSpPr>
          <p:nvPr>
            <p:ph type="ctrTitle"/>
          </p:nvPr>
        </p:nvSpPr>
        <p:spPr>
          <a:xfrm>
            <a:off x="385157" y="318655"/>
            <a:ext cx="11142617" cy="2972116"/>
          </a:xfrm>
        </p:spPr>
        <p:txBody>
          <a:bodyPr/>
          <a:lstStyle/>
          <a:p>
            <a:pPr algn="ctr"/>
            <a:br>
              <a:rPr lang="en-US" sz="6000" b="1" dirty="0">
                <a:solidFill>
                  <a:schemeClr val="tx1"/>
                </a:solidFill>
              </a:rPr>
            </a:br>
            <a:br>
              <a:rPr lang="en-US" sz="6000" b="1" dirty="0">
                <a:solidFill>
                  <a:schemeClr val="tx1"/>
                </a:solidFill>
              </a:rPr>
            </a:br>
            <a:r>
              <a:rPr lang="en-US" sz="6000" b="1" dirty="0">
                <a:solidFill>
                  <a:schemeClr val="tx1"/>
                </a:solidFill>
              </a:rPr>
              <a:t>PECCDI – </a:t>
            </a:r>
            <a:br>
              <a:rPr lang="en-US" sz="6000" b="1" dirty="0">
                <a:solidFill>
                  <a:schemeClr val="tx1"/>
                </a:solidFill>
              </a:rPr>
            </a:br>
            <a:r>
              <a:rPr lang="en-US" sz="6000" b="1" dirty="0">
                <a:solidFill>
                  <a:schemeClr val="tx1"/>
                </a:solidFill>
              </a:rPr>
              <a:t>AHORRO Y CREDITO </a:t>
            </a:r>
            <a:br>
              <a:rPr lang="en-US" dirty="0"/>
            </a:br>
            <a:endParaRPr lang="en-US" dirty="0"/>
          </a:p>
        </p:txBody>
      </p:sp>
      <p:pic>
        <p:nvPicPr>
          <p:cNvPr id="4" name="Picture 3" descr="C:\Users\Ezarian.Pagan\Documents\Logo y documentos\Agroinnova Logo.png">
            <a:extLst>
              <a:ext uri="{FF2B5EF4-FFF2-40B4-BE49-F238E27FC236}">
                <a16:creationId xmlns:a16="http://schemas.microsoft.com/office/drawing/2014/main" id="{D0850539-F922-4B36-AF90-17BD52EF79C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83023" y="5825067"/>
            <a:ext cx="2507508" cy="754379"/>
          </a:xfrm>
          <a:prstGeom prst="rect">
            <a:avLst/>
          </a:prstGeom>
          <a:noFill/>
          <a:ln>
            <a:noFill/>
          </a:ln>
        </p:spPr>
      </p:pic>
      <p:pic>
        <p:nvPicPr>
          <p:cNvPr id="6" name="Picture 5">
            <a:extLst>
              <a:ext uri="{FF2B5EF4-FFF2-40B4-BE49-F238E27FC236}">
                <a16:creationId xmlns:a16="http://schemas.microsoft.com/office/drawing/2014/main" id="{8F084360-324F-4EE9-9672-30DC2F4432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184" y="2757055"/>
            <a:ext cx="4628979" cy="3001929"/>
          </a:xfrm>
          <a:prstGeom prst="rect">
            <a:avLst/>
          </a:prstGeom>
        </p:spPr>
      </p:pic>
      <p:pic>
        <p:nvPicPr>
          <p:cNvPr id="5" name="Picture 4" descr="http://comparabien-cl.s3.amazonaws.com/field/image/presupuesto.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78128" y="2729344"/>
            <a:ext cx="4610053" cy="3034145"/>
          </a:xfrm>
          <a:prstGeom prst="rect">
            <a:avLst/>
          </a:prstGeom>
          <a:noFill/>
          <a:ln>
            <a:noFill/>
          </a:ln>
        </p:spPr>
      </p:pic>
    </p:spTree>
    <p:extLst>
      <p:ext uri="{BB962C8B-B14F-4D97-AF65-F5344CB8AC3E}">
        <p14:creationId xmlns:p14="http://schemas.microsoft.com/office/powerpoint/2010/main" val="1380028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DE69-B474-4832-A2AF-5134C7A15C2D}"/>
              </a:ext>
            </a:extLst>
          </p:cNvPr>
          <p:cNvSpPr>
            <a:spLocks noGrp="1"/>
          </p:cNvSpPr>
          <p:nvPr>
            <p:ph type="title"/>
          </p:nvPr>
        </p:nvSpPr>
        <p:spPr>
          <a:xfrm>
            <a:off x="677334" y="609600"/>
            <a:ext cx="8596668" cy="880533"/>
          </a:xfrm>
        </p:spPr>
        <p:txBody>
          <a:bodyPr/>
          <a:lstStyle/>
          <a:p>
            <a:r>
              <a:rPr lang="en-US" b="1" dirty="0">
                <a:solidFill>
                  <a:schemeClr val="tx1"/>
                </a:solidFill>
              </a:rPr>
              <a:t>¿CUANTO LE CUESTA EL CREDITO?</a:t>
            </a:r>
          </a:p>
        </p:txBody>
      </p:sp>
      <p:sp>
        <p:nvSpPr>
          <p:cNvPr id="3" name="Content Placeholder 2">
            <a:extLst>
              <a:ext uri="{FF2B5EF4-FFF2-40B4-BE49-F238E27FC236}">
                <a16:creationId xmlns:a16="http://schemas.microsoft.com/office/drawing/2014/main" id="{D576F937-41A3-414F-8260-348912483FA5}"/>
              </a:ext>
            </a:extLst>
          </p:cNvPr>
          <p:cNvSpPr>
            <a:spLocks noGrp="1"/>
          </p:cNvSpPr>
          <p:nvPr>
            <p:ph idx="1"/>
          </p:nvPr>
        </p:nvSpPr>
        <p:spPr>
          <a:xfrm>
            <a:off x="677334" y="1580443"/>
            <a:ext cx="8596668" cy="3036713"/>
          </a:xfrm>
        </p:spPr>
        <p:txBody>
          <a:bodyPr/>
          <a:lstStyle/>
          <a:p>
            <a:r>
              <a:rPr lang="en-US" dirty="0"/>
              <a:t>MUCHOS INTERESES………</a:t>
            </a:r>
          </a:p>
          <a:p>
            <a:r>
              <a:rPr lang="en-US" dirty="0"/>
              <a:t>CUANDO USA CREDITO ESTA USANDO INGRESOS QUE TODAVIA NO SE HA GANADO.</a:t>
            </a:r>
          </a:p>
          <a:p>
            <a:r>
              <a:rPr lang="en-US" dirty="0"/>
              <a:t>PUEDE LLEGAR A PAGAR HASTA CINCO (5) VECES EL COSTO DE LO QUE COMPRO.</a:t>
            </a:r>
          </a:p>
          <a:p>
            <a:r>
              <a:rPr lang="en-US" dirty="0"/>
              <a:t>SI GASTA EL DINERO QUE GANARA EN EL FUTURO AHORA, NO PODRA COMPRAR NADA EN UN FUTURO.</a:t>
            </a:r>
          </a:p>
          <a:p>
            <a:r>
              <a:rPr lang="en-US" dirty="0"/>
              <a:t>MUCHOS INTERESES………</a:t>
            </a:r>
          </a:p>
        </p:txBody>
      </p:sp>
      <p:pic>
        <p:nvPicPr>
          <p:cNvPr id="1028" name="Picture 4" descr="Image result for credito">
            <a:extLst>
              <a:ext uri="{FF2B5EF4-FFF2-40B4-BE49-F238E27FC236}">
                <a16:creationId xmlns:a16="http://schemas.microsoft.com/office/drawing/2014/main" id="{14837971-BDAC-4D46-8AE8-F2E17CB8D1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22433" y="4320294"/>
            <a:ext cx="1905000" cy="1914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7445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737EF-55AC-411B-BA75-D1B47D88381B}"/>
              </a:ext>
            </a:extLst>
          </p:cNvPr>
          <p:cNvSpPr>
            <a:spLocks noGrp="1"/>
          </p:cNvSpPr>
          <p:nvPr>
            <p:ph type="title"/>
          </p:nvPr>
        </p:nvSpPr>
        <p:spPr>
          <a:xfrm>
            <a:off x="677334" y="609601"/>
            <a:ext cx="8596668" cy="564444"/>
          </a:xfrm>
        </p:spPr>
        <p:txBody>
          <a:bodyPr>
            <a:normAutofit fontScale="90000"/>
          </a:bodyPr>
          <a:lstStyle/>
          <a:p>
            <a:r>
              <a:rPr lang="en-US" sz="3200" b="1" dirty="0">
                <a:solidFill>
                  <a:schemeClr val="tx1"/>
                </a:solidFill>
              </a:rPr>
              <a:t>EL VALOR DE UN BUEN HISTORIAL CREDITICIO</a:t>
            </a:r>
          </a:p>
        </p:txBody>
      </p:sp>
      <p:sp>
        <p:nvSpPr>
          <p:cNvPr id="3" name="Content Placeholder 2">
            <a:extLst>
              <a:ext uri="{FF2B5EF4-FFF2-40B4-BE49-F238E27FC236}">
                <a16:creationId xmlns:a16="http://schemas.microsoft.com/office/drawing/2014/main" id="{DBC4B8AE-3A9C-4BB2-8232-1BBE3EBF2158}"/>
              </a:ext>
            </a:extLst>
          </p:cNvPr>
          <p:cNvSpPr>
            <a:spLocks noGrp="1"/>
          </p:cNvSpPr>
          <p:nvPr>
            <p:ph idx="1"/>
          </p:nvPr>
        </p:nvSpPr>
        <p:spPr>
          <a:xfrm>
            <a:off x="691189" y="1437281"/>
            <a:ext cx="8596668" cy="4867317"/>
          </a:xfrm>
        </p:spPr>
        <p:txBody>
          <a:bodyPr/>
          <a:lstStyle/>
          <a:p>
            <a:r>
              <a:rPr lang="en-US" dirty="0"/>
              <a:t>UN CREDITO FAVORABLE ABRE PUERTAS FINANCIERAS:</a:t>
            </a:r>
          </a:p>
          <a:p>
            <a:pPr>
              <a:buFont typeface="+mj-lt"/>
              <a:buAutoNum type="arabicPeriod"/>
            </a:pPr>
            <a:r>
              <a:rPr lang="en-US" dirty="0"/>
              <a:t>COMPRAS IMPORTANTES:  SI NO PUEDE HACER UNA COMPRA CON DINERO EN EFECTIVO, LA GRAN MAYORIA DE LAS COMPRAS GRANDES, COMO CASAS Y AUTOS REQUIERE QUE SE TENGA ALGUN TIPO DE CREDITO.	</a:t>
            </a:r>
          </a:p>
          <a:p>
            <a:pPr>
              <a:buFont typeface="+mj-lt"/>
              <a:buAutoNum type="arabicPeriod"/>
            </a:pPr>
            <a:r>
              <a:rPr lang="en-US" dirty="0"/>
              <a:t>OPCIONES DE PRESTAMOS:  LOS NEGOCIOS LO UTILIZAN PARA SABER CUANTO LE VAN A PRESTAR, INTERES PRESTATARIO Y LOS TERMINOS DEL PRESTAMO.</a:t>
            </a:r>
          </a:p>
          <a:p>
            <a:pPr>
              <a:buFont typeface="+mj-lt"/>
              <a:buAutoNum type="arabicPeriod"/>
            </a:pPr>
            <a:r>
              <a:rPr lang="en-US" dirty="0"/>
              <a:t>COMPRAR UNA CASA: UN BUEN HISTORIAL CREDITICIO ES UN ELEMENTO CLAVE QUE DETERMINA, PRIMERO, SI USTED PUEDE OBTENER UN PRESTAMO HIPOTECARIO PARA COMPRAR UNA CASA Y LUEGO, LA TASA DE INTERES QUE PAGARA A LO LARGO DE LA DURACION DE LA HIPOTECA.</a:t>
            </a:r>
          </a:p>
          <a:p>
            <a:pPr>
              <a:buFont typeface="+mj-lt"/>
              <a:buAutoNum type="arabicPeriod"/>
            </a:pPr>
            <a:r>
              <a:rPr lang="en-US" dirty="0"/>
              <a:t>EN UNA EMERGENCIA UN CREDITO FAVORABLE PUEDE AYUDARLE.			</a:t>
            </a:r>
          </a:p>
        </p:txBody>
      </p:sp>
      <p:pic>
        <p:nvPicPr>
          <p:cNvPr id="2050" name="Picture 2" descr="Image result for BUEN CREDITO">
            <a:extLst>
              <a:ext uri="{FF2B5EF4-FFF2-40B4-BE49-F238E27FC236}">
                <a16:creationId xmlns:a16="http://schemas.microsoft.com/office/drawing/2014/main" id="{C13351A5-97DF-479F-A8F8-9881D0BC36B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5375" y="5290383"/>
            <a:ext cx="2076450" cy="13320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153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D576D-7111-4A15-8C49-992EBE84C169}"/>
              </a:ext>
            </a:extLst>
          </p:cNvPr>
          <p:cNvSpPr>
            <a:spLocks noGrp="1"/>
          </p:cNvSpPr>
          <p:nvPr>
            <p:ph type="title"/>
          </p:nvPr>
        </p:nvSpPr>
        <p:spPr>
          <a:xfrm>
            <a:off x="677334" y="609600"/>
            <a:ext cx="8596668" cy="677333"/>
          </a:xfrm>
        </p:spPr>
        <p:txBody>
          <a:bodyPr>
            <a:normAutofit fontScale="90000"/>
          </a:bodyPr>
          <a:lstStyle/>
          <a:p>
            <a:r>
              <a:rPr lang="en-US" sz="3000" b="1" dirty="0">
                <a:solidFill>
                  <a:schemeClr val="tx1"/>
                </a:solidFill>
              </a:rPr>
              <a:t>EL “MAL CREDITO”  CREA OBSTACULOS FINANCIEROS</a:t>
            </a:r>
          </a:p>
        </p:txBody>
      </p:sp>
      <p:sp>
        <p:nvSpPr>
          <p:cNvPr id="3" name="Content Placeholder 2">
            <a:extLst>
              <a:ext uri="{FF2B5EF4-FFF2-40B4-BE49-F238E27FC236}">
                <a16:creationId xmlns:a16="http://schemas.microsoft.com/office/drawing/2014/main" id="{13D1DE97-5045-4A95-AC39-BC05EDF6F7E0}"/>
              </a:ext>
            </a:extLst>
          </p:cNvPr>
          <p:cNvSpPr>
            <a:spLocks noGrp="1"/>
          </p:cNvSpPr>
          <p:nvPr>
            <p:ph idx="1"/>
          </p:nvPr>
        </p:nvSpPr>
        <p:spPr>
          <a:xfrm>
            <a:off x="677334" y="1399822"/>
            <a:ext cx="8596668" cy="4848578"/>
          </a:xfrm>
        </p:spPr>
        <p:txBody>
          <a:bodyPr/>
          <a:lstStyle/>
          <a:p>
            <a:r>
              <a:rPr lang="en-US" dirty="0"/>
              <a:t>CUANDO NO SE TIENE “BUEN CREDITO”, SE PUEDEN ENFRENTAR OBSTACULOS FINANCIEROS QUE SON DIFICILES DE SUPERAR.</a:t>
            </a:r>
          </a:p>
          <a:p>
            <a:pPr>
              <a:buFont typeface="+mj-lt"/>
              <a:buAutoNum type="arabicPeriod"/>
            </a:pPr>
            <a:r>
              <a:rPr lang="en-US" dirty="0"/>
              <a:t>LE PUEDEN NEGAR UN PRESTAMO, O LE PUEDEN OFRECER PRESTAMOS CON TERMINOS MAS CAROS.</a:t>
            </a:r>
          </a:p>
          <a:p>
            <a:pPr>
              <a:buFont typeface="+mj-lt"/>
              <a:buAutoNum type="arabicPeriod"/>
            </a:pPr>
            <a:r>
              <a:rPr lang="en-US" dirty="0"/>
              <a:t>LE PUEDEN PEDIR DEPOSITOS GRANDES, COMO POR EJEMPLO, PARA OBTENER UNA VIVIENDA DE ALQUILER, SERVICIOS PUBLICOS, LA COMPRA DE UN AUTO O TELEFONOS CELULARES.</a:t>
            </a:r>
          </a:p>
          <a:p>
            <a:pPr>
              <a:buFont typeface="+mj-lt"/>
              <a:buAutoNum type="arabicPeriod"/>
            </a:pPr>
            <a:r>
              <a:rPr lang="en-US" dirty="0"/>
              <a:t>PERDIDA DE LA COMPRA:  CUANDO SE HACEN COMPRAS GRANDES CON MAL CREDITO, USTED PODRIA TENER DIFICULTADES AL NO PODER PAGAR MENSUALIDADES TAN ALTAS POR CAUSA DE UN INTERES MUY ALTO.</a:t>
            </a:r>
          </a:p>
        </p:txBody>
      </p:sp>
      <p:pic>
        <p:nvPicPr>
          <p:cNvPr id="6" name="Picture 5">
            <a:extLst>
              <a:ext uri="{FF2B5EF4-FFF2-40B4-BE49-F238E27FC236}">
                <a16:creationId xmlns:a16="http://schemas.microsoft.com/office/drawing/2014/main" id="{E587DAD8-4A0E-4A6A-B499-114D362147D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51755" y="4714522"/>
            <a:ext cx="1647825" cy="1905000"/>
          </a:xfrm>
          <a:prstGeom prst="rect">
            <a:avLst/>
          </a:prstGeom>
        </p:spPr>
      </p:pic>
    </p:spTree>
    <p:extLst>
      <p:ext uri="{BB962C8B-B14F-4D97-AF65-F5344CB8AC3E}">
        <p14:creationId xmlns:p14="http://schemas.microsoft.com/office/powerpoint/2010/main" val="2362724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00BE3-AC3A-433C-B9AC-FB545788E09F}"/>
              </a:ext>
            </a:extLst>
          </p:cNvPr>
          <p:cNvSpPr>
            <a:spLocks noGrp="1"/>
          </p:cNvSpPr>
          <p:nvPr>
            <p:ph type="title"/>
          </p:nvPr>
        </p:nvSpPr>
        <p:spPr>
          <a:xfrm>
            <a:off x="677334" y="609600"/>
            <a:ext cx="8596668" cy="733778"/>
          </a:xfrm>
        </p:spPr>
        <p:txBody>
          <a:bodyPr/>
          <a:lstStyle/>
          <a:p>
            <a:r>
              <a:rPr lang="en-US" b="1" dirty="0">
                <a:solidFill>
                  <a:schemeClr val="tx1"/>
                </a:solidFill>
              </a:rPr>
              <a:t>HISTORIAL CREDITICIO</a:t>
            </a:r>
          </a:p>
        </p:txBody>
      </p:sp>
      <p:sp>
        <p:nvSpPr>
          <p:cNvPr id="3" name="Content Placeholder 2">
            <a:extLst>
              <a:ext uri="{FF2B5EF4-FFF2-40B4-BE49-F238E27FC236}">
                <a16:creationId xmlns:a16="http://schemas.microsoft.com/office/drawing/2014/main" id="{4D80C6D7-71AF-43AB-9494-74BA0635A47B}"/>
              </a:ext>
            </a:extLst>
          </p:cNvPr>
          <p:cNvSpPr>
            <a:spLocks noGrp="1"/>
          </p:cNvSpPr>
          <p:nvPr>
            <p:ph idx="1"/>
          </p:nvPr>
        </p:nvSpPr>
        <p:spPr>
          <a:xfrm>
            <a:off x="677334" y="1682045"/>
            <a:ext cx="8596668" cy="4404474"/>
          </a:xfrm>
        </p:spPr>
        <p:txBody>
          <a:bodyPr/>
          <a:lstStyle/>
          <a:p>
            <a:r>
              <a:rPr lang="en-US" dirty="0"/>
              <a:t>SU HISTORIAL CREDITICIO (CREDIT HISTORY), ES LA INFORMACION RECOPILADA A TRAVES DE SU ACTIVIDAD CREDITICIA Y SU SITUACION DE CREDITO ACTUAL.</a:t>
            </a:r>
          </a:p>
          <a:p>
            <a:r>
              <a:rPr lang="en-US" dirty="0"/>
              <a:t>EL HISTORIAL CREDITICIO REGISTRA, POR EJEMPLO, SI HA TENIDO CUENTAS EN ATRASOS Y SI LAS HA PAGADO A TIEMPO.</a:t>
            </a:r>
          </a:p>
          <a:p>
            <a:r>
              <a:rPr lang="en-US" dirty="0"/>
              <a:t>CUENTAS ACTIVAS</a:t>
            </a:r>
          </a:p>
          <a:p>
            <a:r>
              <a:rPr lang="en-US" dirty="0"/>
              <a:t>CANTIDAD DE CREDITO OTORGADO Y COMPROMETIDO AL MOMENTO.</a:t>
            </a:r>
          </a:p>
          <a:p>
            <a:r>
              <a:rPr lang="en-US" dirty="0"/>
              <a:t>ULTIMAS CONSULTAS (INQUIRIES) DE SU HISTORIAL DE CREDITO</a:t>
            </a:r>
          </a:p>
        </p:txBody>
      </p:sp>
      <p:sp>
        <p:nvSpPr>
          <p:cNvPr id="4" name="TextBox 3">
            <a:extLst>
              <a:ext uri="{FF2B5EF4-FFF2-40B4-BE49-F238E27FC236}">
                <a16:creationId xmlns:a16="http://schemas.microsoft.com/office/drawing/2014/main" id="{1D50C9FA-5A2B-4CC0-84DD-AE807EA135B3}"/>
              </a:ext>
            </a:extLst>
          </p:cNvPr>
          <p:cNvSpPr txBox="1"/>
          <p:nvPr/>
        </p:nvSpPr>
        <p:spPr>
          <a:xfrm>
            <a:off x="4380089" y="4628444"/>
            <a:ext cx="3228622" cy="801512"/>
          </a:xfrm>
          <a:prstGeom prst="rect">
            <a:avLst/>
          </a:prstGeom>
          <a:noFill/>
        </p:spPr>
        <p:txBody>
          <a:bodyPr wrap="square" rtlCol="0">
            <a:spAutoFit/>
          </a:bodyPr>
          <a:lstStyle/>
          <a:p>
            <a:endParaRPr lang="en-US" dirty="0"/>
          </a:p>
        </p:txBody>
      </p:sp>
      <p:pic>
        <p:nvPicPr>
          <p:cNvPr id="6" name="Picture 5">
            <a:extLst>
              <a:ext uri="{FF2B5EF4-FFF2-40B4-BE49-F238E27FC236}">
                <a16:creationId xmlns:a16="http://schemas.microsoft.com/office/drawing/2014/main" id="{1DB4C10D-2A10-433D-ADD5-CDDEB43A5C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62300" y="4295775"/>
            <a:ext cx="2933700" cy="1952625"/>
          </a:xfrm>
          <a:prstGeom prst="rect">
            <a:avLst/>
          </a:prstGeom>
        </p:spPr>
      </p:pic>
    </p:spTree>
    <p:extLst>
      <p:ext uri="{BB962C8B-B14F-4D97-AF65-F5344CB8AC3E}">
        <p14:creationId xmlns:p14="http://schemas.microsoft.com/office/powerpoint/2010/main" val="3527989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24728-9647-416B-B61D-4C6BE299E79E}"/>
              </a:ext>
            </a:extLst>
          </p:cNvPr>
          <p:cNvSpPr>
            <a:spLocks noGrp="1"/>
          </p:cNvSpPr>
          <p:nvPr>
            <p:ph type="title"/>
          </p:nvPr>
        </p:nvSpPr>
        <p:spPr>
          <a:xfrm>
            <a:off x="677334" y="609600"/>
            <a:ext cx="8596668" cy="970844"/>
          </a:xfrm>
        </p:spPr>
        <p:txBody>
          <a:bodyPr/>
          <a:lstStyle/>
          <a:p>
            <a:r>
              <a:rPr lang="en-US" b="1" dirty="0">
                <a:solidFill>
                  <a:schemeClr val="tx1"/>
                </a:solidFill>
              </a:rPr>
              <a:t>INFORME DE CREDITO</a:t>
            </a:r>
          </a:p>
        </p:txBody>
      </p:sp>
      <p:sp>
        <p:nvSpPr>
          <p:cNvPr id="3" name="Content Placeholder 2">
            <a:extLst>
              <a:ext uri="{FF2B5EF4-FFF2-40B4-BE49-F238E27FC236}">
                <a16:creationId xmlns:a16="http://schemas.microsoft.com/office/drawing/2014/main" id="{B09A6300-DB67-4E6A-93FF-D228B0FC36E6}"/>
              </a:ext>
            </a:extLst>
          </p:cNvPr>
          <p:cNvSpPr>
            <a:spLocks noGrp="1"/>
          </p:cNvSpPr>
          <p:nvPr>
            <p:ph idx="1"/>
          </p:nvPr>
        </p:nvSpPr>
        <p:spPr>
          <a:xfrm>
            <a:off x="885152" y="1647971"/>
            <a:ext cx="8596668" cy="3880773"/>
          </a:xfrm>
        </p:spPr>
        <p:txBody>
          <a:bodyPr/>
          <a:lstStyle/>
          <a:p>
            <a:r>
              <a:rPr lang="en-US" dirty="0"/>
              <a:t>UN INFORME DE CREDITO (CREDIT REPORT) ES UN DOCUMENTO QUE RESUME SU HISTORIAL CREDITICIO.</a:t>
            </a:r>
          </a:p>
          <a:p>
            <a:r>
              <a:rPr lang="en-US" dirty="0"/>
              <a:t>USTED PUEDE REVISAR SUS INFORMES DE CREDITO A TRAVES DE LAS  3 PRINCIPALES COMPAÑIAS QUE SUPLEN INFORMES DE CREDITO TALES COMO:  EXPERIAN,EQUIFAX Y TRANSUNION.</a:t>
            </a:r>
          </a:p>
          <a:p>
            <a:r>
              <a:rPr lang="en-US" dirty="0"/>
              <a:t>A TRAVES DE LA APLICACION “CREDIT KARMA” USTED PUEDE VERIFICAR SUS ULTIMAS PUNTUACIONES (SCORES) DE DOS DE LAS PRINCIPALES AGENCIAS DE CREDITO Y </a:t>
            </a:r>
            <a:r>
              <a:rPr lang="en-US" dirty="0" err="1"/>
              <a:t>RECIBIr</a:t>
            </a:r>
            <a:r>
              <a:rPr lang="en-US" dirty="0"/>
              <a:t> MENSUALMENTE CUAL ES SU “STATUS” Y ALGUNOS CONSEJOS PARA MANTENER SU CREDITO EN BUENAS CONDICIONES, INCLUSIVE SI ALGUNA ENTIDAD HA SOLICITADO UN REPORTE DE CREDITO SUYO TAMBIEN LE NOTIFICA.</a:t>
            </a:r>
          </a:p>
        </p:txBody>
      </p:sp>
    </p:spTree>
    <p:extLst>
      <p:ext uri="{BB962C8B-B14F-4D97-AF65-F5344CB8AC3E}">
        <p14:creationId xmlns:p14="http://schemas.microsoft.com/office/powerpoint/2010/main" val="2571600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Credit Karma Review | PCMag"/>
          <p:cNvPicPr>
            <a:picLocks noChangeAspect="1" noChangeArrowheads="1"/>
          </p:cNvPicPr>
          <p:nvPr/>
        </p:nvPicPr>
        <p:blipFill>
          <a:blip r:embed="rId2" cstate="print"/>
          <a:srcRect/>
          <a:stretch>
            <a:fillRect/>
          </a:stretch>
        </p:blipFill>
        <p:spPr bwMode="auto">
          <a:xfrm>
            <a:off x="6927273" y="0"/>
            <a:ext cx="5006398" cy="2820227"/>
          </a:xfrm>
          <a:prstGeom prst="rect">
            <a:avLst/>
          </a:prstGeom>
          <a:noFill/>
        </p:spPr>
      </p:pic>
      <p:pic>
        <p:nvPicPr>
          <p:cNvPr id="1026" name="Picture 2"/>
          <p:cNvPicPr>
            <a:picLocks noChangeAspect="1" noChangeArrowheads="1"/>
          </p:cNvPicPr>
          <p:nvPr/>
        </p:nvPicPr>
        <p:blipFill>
          <a:blip r:embed="rId3" cstate="print"/>
          <a:srcRect l="10341" t="22500" r="23096" b="16786"/>
          <a:stretch>
            <a:fillRect/>
          </a:stretch>
        </p:blipFill>
        <p:spPr bwMode="auto">
          <a:xfrm>
            <a:off x="313510" y="300446"/>
            <a:ext cx="6673816" cy="3422469"/>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l="11481" t="22232" r="12518" b="18482"/>
          <a:stretch>
            <a:fillRect/>
          </a:stretch>
        </p:blipFill>
        <p:spPr bwMode="auto">
          <a:xfrm>
            <a:off x="2757696" y="3565369"/>
            <a:ext cx="6761167" cy="296526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D4268-B4D3-4D33-9125-73C5DF7D84C3}"/>
              </a:ext>
            </a:extLst>
          </p:cNvPr>
          <p:cNvSpPr>
            <a:spLocks noGrp="1"/>
          </p:cNvSpPr>
          <p:nvPr>
            <p:ph type="title"/>
          </p:nvPr>
        </p:nvSpPr>
        <p:spPr>
          <a:xfrm>
            <a:off x="677334" y="609600"/>
            <a:ext cx="8596668" cy="1049867"/>
          </a:xfrm>
        </p:spPr>
        <p:txBody>
          <a:bodyPr>
            <a:normAutofit fontScale="90000"/>
          </a:bodyPr>
          <a:lstStyle/>
          <a:p>
            <a:r>
              <a:rPr lang="en-US" sz="3200" b="1" dirty="0">
                <a:solidFill>
                  <a:schemeClr val="tx1"/>
                </a:solidFill>
              </a:rPr>
              <a:t>COMO OBTENER UNA COPIA DE SU HISTORIAL DE CREDITO GRATIS?</a:t>
            </a:r>
          </a:p>
        </p:txBody>
      </p:sp>
      <p:sp>
        <p:nvSpPr>
          <p:cNvPr id="3" name="Content Placeholder 2">
            <a:extLst>
              <a:ext uri="{FF2B5EF4-FFF2-40B4-BE49-F238E27FC236}">
                <a16:creationId xmlns:a16="http://schemas.microsoft.com/office/drawing/2014/main" id="{0DCEBB33-2225-43ED-96E2-F83B5CFEAD0A}"/>
              </a:ext>
            </a:extLst>
          </p:cNvPr>
          <p:cNvSpPr>
            <a:spLocks noGrp="1"/>
          </p:cNvSpPr>
          <p:nvPr>
            <p:ph idx="1"/>
          </p:nvPr>
        </p:nvSpPr>
        <p:spPr>
          <a:xfrm>
            <a:off x="677334" y="1659468"/>
            <a:ext cx="8596668" cy="3714044"/>
          </a:xfrm>
        </p:spPr>
        <p:txBody>
          <a:bodyPr/>
          <a:lstStyle/>
          <a:p>
            <a:r>
              <a:rPr lang="en-US" dirty="0"/>
              <a:t>UNA VEZ AL AÑO USTED PUEDE OBTENER UNA COPIA  GRATUITA DE SUS INFORMES DE CREDITO  EN AnnualCreditReport.com (EN INGLES).  ESTE ES EL SITIO AUTORIZADO POR EL GOBIERNO FEDERAL PARA PROPORCIONAR ESTOS TIPOS DE INFORMES.</a:t>
            </a:r>
          </a:p>
          <a:p>
            <a:pPr marL="0" indent="0">
              <a:buNone/>
            </a:pPr>
            <a:r>
              <a:rPr lang="en-US" dirty="0"/>
              <a:t>			POR TELEFONO: LLAME AL 877-322-8228 (EN INGLES)</a:t>
            </a:r>
          </a:p>
          <a:p>
            <a:pPr marL="0" indent="0">
              <a:buNone/>
            </a:pPr>
            <a:r>
              <a:rPr lang="en-US" dirty="0"/>
              <a:t>			POR CORREO: DESCARGUE EL FORMULARIO (EN INGLES) Y ENVIELO 				POR CORREO.</a:t>
            </a:r>
          </a:p>
          <a:p>
            <a:pPr marL="0" indent="0">
              <a:buNone/>
            </a:pPr>
            <a:r>
              <a:rPr lang="en-US" dirty="0"/>
              <a:t>			EQUIFAX: 800-685-1111, </a:t>
            </a:r>
            <a:r>
              <a:rPr lang="en-US" dirty="0">
                <a:hlinkClick r:id="rId2"/>
              </a:rPr>
              <a:t>www.equifax.com</a:t>
            </a:r>
            <a:endParaRPr lang="en-US" dirty="0"/>
          </a:p>
          <a:p>
            <a:pPr marL="0" indent="0">
              <a:buNone/>
            </a:pPr>
            <a:r>
              <a:rPr lang="en-US" dirty="0"/>
              <a:t>			EXPERIAN: 800-397-3742, </a:t>
            </a:r>
            <a:r>
              <a:rPr lang="en-US" dirty="0">
                <a:hlinkClick r:id="rId3"/>
              </a:rPr>
              <a:t>www.experian.com</a:t>
            </a:r>
            <a:endParaRPr lang="en-US" dirty="0"/>
          </a:p>
          <a:p>
            <a:pPr marL="0" indent="0">
              <a:buNone/>
            </a:pPr>
            <a:r>
              <a:rPr lang="en-US" dirty="0"/>
              <a:t>			TRANSUNION: 800-888-4213, </a:t>
            </a:r>
            <a:r>
              <a:rPr lang="en-US" dirty="0">
                <a:hlinkClick r:id="rId4"/>
              </a:rPr>
              <a:t>www.transunion.com</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7" name="Picture 6">
            <a:extLst>
              <a:ext uri="{FF2B5EF4-FFF2-40B4-BE49-F238E27FC236}">
                <a16:creationId xmlns:a16="http://schemas.microsoft.com/office/drawing/2014/main" id="{02C805FC-8882-4835-8648-2A4110A5008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26668" y="5198532"/>
            <a:ext cx="2483376" cy="1473201"/>
          </a:xfrm>
          <a:prstGeom prst="rect">
            <a:avLst/>
          </a:prstGeom>
        </p:spPr>
      </p:pic>
    </p:spTree>
    <p:extLst>
      <p:ext uri="{BB962C8B-B14F-4D97-AF65-F5344CB8AC3E}">
        <p14:creationId xmlns:p14="http://schemas.microsoft.com/office/powerpoint/2010/main" val="700964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12FC1-3887-40C8-9C03-792C0905DC24}"/>
              </a:ext>
            </a:extLst>
          </p:cNvPr>
          <p:cNvSpPr>
            <a:spLocks noGrp="1"/>
          </p:cNvSpPr>
          <p:nvPr>
            <p:ph type="title"/>
          </p:nvPr>
        </p:nvSpPr>
        <p:spPr>
          <a:xfrm>
            <a:off x="677334" y="609600"/>
            <a:ext cx="8596668" cy="835378"/>
          </a:xfrm>
        </p:spPr>
        <p:txBody>
          <a:bodyPr/>
          <a:lstStyle/>
          <a:p>
            <a:r>
              <a:rPr lang="en-US" b="1" dirty="0">
                <a:solidFill>
                  <a:schemeClr val="tx1"/>
                </a:solidFill>
              </a:rPr>
              <a:t>COMO LEER MI INFORME DE CREDITO?</a:t>
            </a:r>
          </a:p>
        </p:txBody>
      </p:sp>
      <p:pic>
        <p:nvPicPr>
          <p:cNvPr id="5" name="Content Placeholder 4">
            <a:extLst>
              <a:ext uri="{FF2B5EF4-FFF2-40B4-BE49-F238E27FC236}">
                <a16:creationId xmlns:a16="http://schemas.microsoft.com/office/drawing/2014/main" id="{796FA060-5EF5-4AE7-B9A8-CF571550AD6E}"/>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99822" y="1343378"/>
            <a:ext cx="6874933" cy="4905022"/>
          </a:xfrm>
        </p:spPr>
      </p:pic>
    </p:spTree>
    <p:extLst>
      <p:ext uri="{BB962C8B-B14F-4D97-AF65-F5344CB8AC3E}">
        <p14:creationId xmlns:p14="http://schemas.microsoft.com/office/powerpoint/2010/main" val="470537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C65D6-A544-429A-AB4A-141E2ECC5D66}"/>
              </a:ext>
            </a:extLst>
          </p:cNvPr>
          <p:cNvSpPr>
            <a:spLocks noGrp="1"/>
          </p:cNvSpPr>
          <p:nvPr>
            <p:ph type="title"/>
          </p:nvPr>
        </p:nvSpPr>
        <p:spPr>
          <a:xfrm>
            <a:off x="677334" y="609600"/>
            <a:ext cx="8596668" cy="1083733"/>
          </a:xfrm>
        </p:spPr>
        <p:txBody>
          <a:bodyPr>
            <a:normAutofit/>
          </a:bodyPr>
          <a:lstStyle/>
          <a:p>
            <a:r>
              <a:rPr lang="en-US" sz="3000" b="1" dirty="0">
                <a:solidFill>
                  <a:schemeClr val="tx1"/>
                </a:solidFill>
              </a:rPr>
              <a:t>ERRORES MAS COMUNES EN SU INFORME DE CREDITO</a:t>
            </a:r>
          </a:p>
        </p:txBody>
      </p:sp>
      <p:sp>
        <p:nvSpPr>
          <p:cNvPr id="3" name="Content Placeholder 2">
            <a:extLst>
              <a:ext uri="{FF2B5EF4-FFF2-40B4-BE49-F238E27FC236}">
                <a16:creationId xmlns:a16="http://schemas.microsoft.com/office/drawing/2014/main" id="{BFBB74FF-8DED-4CC6-84A5-19CBC4D43B2F}"/>
              </a:ext>
            </a:extLst>
          </p:cNvPr>
          <p:cNvSpPr>
            <a:spLocks noGrp="1"/>
          </p:cNvSpPr>
          <p:nvPr>
            <p:ph idx="1"/>
          </p:nvPr>
        </p:nvSpPr>
        <p:spPr>
          <a:xfrm>
            <a:off x="677334" y="1783645"/>
            <a:ext cx="8596668" cy="4257718"/>
          </a:xfrm>
        </p:spPr>
        <p:txBody>
          <a:bodyPr/>
          <a:lstStyle/>
          <a:p>
            <a:r>
              <a:rPr lang="en-US" sz="1600" dirty="0"/>
              <a:t>CUANDO SU REPORTE DE CREDITO CONTIENE ERRORES, LA CAUSA ES A MENUDO QUE EL INFORME ESTA INCOMPLETO, QUE LA INFORMACION QUE CONTIENE PERTENECE A OTRA PERSONA O QUE LA ENTIDAD QUE LE REPORTO SU HISTORIAL COMETIO UN ERROR.</a:t>
            </a:r>
          </a:p>
          <a:p>
            <a:pPr marL="0" indent="0">
              <a:buNone/>
            </a:pPr>
            <a:r>
              <a:rPr lang="en-US" sz="1600" dirty="0"/>
              <a:t>		-  LA PERSONA SOLICITO CREDITO CON OTROS NOMBRES.</a:t>
            </a:r>
          </a:p>
          <a:p>
            <a:pPr marL="0" indent="0">
              <a:buNone/>
            </a:pPr>
            <a:r>
              <a:rPr lang="en-US" sz="1600" dirty="0"/>
              <a:t>		-  ALGUIEN COMETIO UN ERROR AL LEER O ENTRAR EL NOMBRE O DIRECCION.</a:t>
            </a:r>
          </a:p>
          <a:p>
            <a:pPr marL="0" indent="0">
              <a:buNone/>
            </a:pPr>
            <a:r>
              <a:rPr lang="en-US" sz="1600" dirty="0"/>
              <a:t>		-  LA PERSONA DIO UN NUMERO DE SS INCORRECTO O AL ENTRAR EL NUMERO.</a:t>
            </a:r>
          </a:p>
          <a:p>
            <a:pPr marL="0" indent="0">
              <a:buNone/>
            </a:pPr>
            <a:r>
              <a:rPr lang="en-US" sz="1600" dirty="0"/>
              <a:t>		-  LOS PAGOS DEL PRESTAMO O DE LAS TARJETAS DE CREDITO SE GARGARON POR 		   ERROR A OTRA CUENTA.</a:t>
            </a:r>
          </a:p>
          <a:p>
            <a:pPr marL="0" indent="0">
              <a:buNone/>
            </a:pPr>
            <a:endParaRPr lang="en-US" sz="1600" dirty="0"/>
          </a:p>
          <a:p>
            <a:pPr marL="0" indent="0" algn="ctr">
              <a:buNone/>
            </a:pPr>
            <a:r>
              <a:rPr lang="en-US" sz="1600" dirty="0"/>
              <a:t>	</a:t>
            </a:r>
            <a:r>
              <a:rPr lang="en-US" sz="1600" b="1" dirty="0"/>
              <a:t>****OJO**** SI ENCUENTRA ALGUN ERROR, LA  AGENCIA DEL INFORME DE CREDITO 	DEBERA INVESTIGARLO Y RESPONDERLE EN UN PLAZO DE 30 DIAS.</a:t>
            </a:r>
            <a:r>
              <a:rPr lang="en-US" b="1" dirty="0"/>
              <a:t>	  SI 	ENCUENTRA 	ALGUN ERROR DEBE COMUNICARSE CON SU PRESTAMISTA E 	INFORMARLE PARA 	SU CORRECCION.</a:t>
            </a:r>
          </a:p>
        </p:txBody>
      </p:sp>
    </p:spTree>
    <p:extLst>
      <p:ext uri="{BB962C8B-B14F-4D97-AF65-F5344CB8AC3E}">
        <p14:creationId xmlns:p14="http://schemas.microsoft.com/office/powerpoint/2010/main" val="2864350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E8F10-A147-4724-96ED-F82407D540C8}"/>
              </a:ext>
            </a:extLst>
          </p:cNvPr>
          <p:cNvSpPr>
            <a:spLocks noGrp="1"/>
          </p:cNvSpPr>
          <p:nvPr>
            <p:ph type="title"/>
          </p:nvPr>
        </p:nvSpPr>
        <p:spPr>
          <a:xfrm>
            <a:off x="677334" y="609601"/>
            <a:ext cx="8596668" cy="733778"/>
          </a:xfrm>
        </p:spPr>
        <p:txBody>
          <a:bodyPr>
            <a:normAutofit/>
          </a:bodyPr>
          <a:lstStyle/>
          <a:p>
            <a:r>
              <a:rPr lang="en-US" sz="2100" b="1" dirty="0">
                <a:solidFill>
                  <a:schemeClr val="tx1"/>
                </a:solidFill>
              </a:rPr>
              <a:t>DE QUE SE COMPONE MI PUNTUACION DE CREDITO (CREDIT SCORE)</a:t>
            </a:r>
          </a:p>
        </p:txBody>
      </p:sp>
      <p:pic>
        <p:nvPicPr>
          <p:cNvPr id="5" name="Content Placeholder 4">
            <a:extLst>
              <a:ext uri="{FF2B5EF4-FFF2-40B4-BE49-F238E27FC236}">
                <a16:creationId xmlns:a16="http://schemas.microsoft.com/office/drawing/2014/main" id="{EA0A9394-E30B-421A-9883-1176FDFAC667}"/>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99822" y="1343379"/>
            <a:ext cx="6874933" cy="5023555"/>
          </a:xfrm>
        </p:spPr>
      </p:pic>
    </p:spTree>
    <p:extLst>
      <p:ext uri="{BB962C8B-B14F-4D97-AF65-F5344CB8AC3E}">
        <p14:creationId xmlns:p14="http://schemas.microsoft.com/office/powerpoint/2010/main" val="2700930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www.elfinancierocr.com/pymes/dinero-calculo-calculadora-liquidez-empresa-pyme-manejo_de_dinero-manejar-plata-contabilidad-contar-caclular_ELFIMA20150619_0006_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4835" y="1066800"/>
            <a:ext cx="8007929" cy="5514109"/>
          </a:xfrm>
          <a:prstGeom prst="ellipse">
            <a:avLst/>
          </a:prstGeom>
          <a:ln>
            <a:noFill/>
          </a:ln>
          <a:effectLst>
            <a:softEdge rad="112500"/>
          </a:effectLst>
        </p:spPr>
      </p:pic>
      <p:sp>
        <p:nvSpPr>
          <p:cNvPr id="1025" name="Rectangle 1"/>
          <p:cNvSpPr>
            <a:spLocks noChangeArrowheads="1"/>
          </p:cNvSpPr>
          <p:nvPr/>
        </p:nvSpPr>
        <p:spPr bwMode="auto">
          <a:xfrm>
            <a:off x="1510145" y="671443"/>
            <a:ext cx="8589819" cy="4770537"/>
          </a:xfrm>
          <a:prstGeom prst="rect">
            <a:avLst/>
          </a:prstGeom>
          <a:noFill/>
          <a:ln w="9525">
            <a:noFill/>
            <a:miter lim="800000"/>
            <a:headEnd/>
            <a:tailEnd/>
          </a:ln>
          <a:effectLst/>
        </p:spPr>
        <p:txBody>
          <a:bodyPr vert="horz" wrap="square" lIns="274551" tIns="0" rIns="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es-PR" altLang="ja-JP" sz="2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Objetivos de</a:t>
            </a:r>
            <a:r>
              <a:rPr kumimoji="0" lang="es-PR" altLang="ja-JP" sz="2800" b="1" i="0" u="none" strike="noStrike" cap="none" normalizeH="0" dirty="0">
                <a:ln>
                  <a:noFill/>
                </a:ln>
                <a:solidFill>
                  <a:srgbClr val="0070C0"/>
                </a:solidFill>
                <a:effectLst/>
                <a:latin typeface="Arial Narrow" pitchFamily="34" charset="0"/>
                <a:ea typeface="Times New Roman" pitchFamily="18" charset="0"/>
                <a:cs typeface="Times New Roman" pitchFamily="18" charset="0"/>
              </a:rPr>
              <a:t> PECCDI</a:t>
            </a:r>
            <a:endParaRPr kumimoji="0" lang="es-PR" altLang="ja-JP" sz="2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pPr>
            <a:endParaRPr kumimoji="0" lang="en-US" altLang="ja-JP" sz="2400" b="1" i="0" u="none" strike="noStrike" cap="none" normalizeH="0" baseline="0" dirty="0">
              <a:ln>
                <a:noFill/>
              </a:ln>
              <a:solidFill>
                <a:srgbClr val="000000"/>
              </a:solidFill>
              <a:effectLst/>
              <a:latin typeface="Calibri Ligh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Entregarles las herramientas y el poder para lograr todo lo relacionado a la administraci</a:t>
            </a:r>
            <a:r>
              <a:rPr kumimoji="0" lang="es-PR" altLang="ja-JP" sz="2400" b="1" i="0" u="none" strike="noStrike" cap="none" normalizeH="0" baseline="0" dirty="0">
                <a:ln>
                  <a:noFill/>
                </a:ln>
                <a:effectLst/>
                <a:latin typeface="Calibri"/>
                <a:ea typeface="Calibri" pitchFamily="34" charset="0"/>
                <a:cs typeface="Times New Roman" pitchFamily="18" charset="0"/>
              </a:rPr>
              <a:t>ó</a:t>
            </a: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n del dinero.</a:t>
            </a:r>
          </a:p>
          <a:p>
            <a:pPr marL="0" marR="0" lvl="0" indent="0" algn="l" defTabSz="914400" rtl="0" eaLnBrk="0" fontAlgn="base" latinLnBrk="0" hangingPunct="0">
              <a:lnSpc>
                <a:spcPct val="100000"/>
              </a:lnSpc>
              <a:spcBef>
                <a:spcPct val="0"/>
              </a:spcBef>
              <a:spcAft>
                <a:spcPct val="0"/>
              </a:spcAft>
              <a:buClrTx/>
              <a:buSzTx/>
              <a:tabLst/>
            </a:pPr>
            <a:endParaRPr kumimoji="0" lang="en-US" altLang="ja-JP" sz="2400" b="1" i="0" u="none" strike="noStrike" cap="none" normalizeH="0" baseline="0" dirty="0">
              <a:ln>
                <a:noFill/>
              </a:ln>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Ense</a:t>
            </a:r>
            <a:r>
              <a:rPr kumimoji="0" lang="es-PR" altLang="ja-JP" sz="2400" b="1" i="0" u="none" strike="noStrike" cap="none" normalizeH="0" baseline="0" dirty="0">
                <a:ln>
                  <a:noFill/>
                </a:ln>
                <a:effectLst/>
                <a:latin typeface="Calibri"/>
                <a:ea typeface="Calibri" pitchFamily="34" charset="0"/>
                <a:cs typeface="Times New Roman" pitchFamily="18" charset="0"/>
              </a:rPr>
              <a:t>ñ</a:t>
            </a: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ar buenas pr</a:t>
            </a:r>
            <a:r>
              <a:rPr kumimoji="0" lang="es-PR" altLang="ja-JP" sz="2400" b="1" i="0" u="none" strike="noStrike" cap="none" normalizeH="0" baseline="0" dirty="0">
                <a:ln>
                  <a:noFill/>
                </a:ln>
                <a:effectLst/>
                <a:latin typeface="Calibri"/>
                <a:ea typeface="Calibri" pitchFamily="34" charset="0"/>
                <a:cs typeface="Times New Roman" pitchFamily="18" charset="0"/>
              </a:rPr>
              <a:t>á</a:t>
            </a: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cticas de administraci</a:t>
            </a:r>
            <a:r>
              <a:rPr kumimoji="0" lang="es-PR" altLang="ja-JP" sz="2400" b="1" i="0" u="none" strike="noStrike" cap="none" normalizeH="0" baseline="0" dirty="0">
                <a:ln>
                  <a:noFill/>
                </a:ln>
                <a:effectLst/>
                <a:latin typeface="Calibri"/>
                <a:ea typeface="Calibri" pitchFamily="34" charset="0"/>
                <a:cs typeface="Times New Roman" pitchFamily="18" charset="0"/>
              </a:rPr>
              <a:t>ó</a:t>
            </a: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n del dinero con respecto a los ingresos, gastos y ahorros.</a:t>
            </a:r>
          </a:p>
          <a:p>
            <a:pPr marL="0" marR="0" lvl="0" indent="0" algn="l" defTabSz="914400" rtl="0" eaLnBrk="0" fontAlgn="base" latinLnBrk="0" hangingPunct="0">
              <a:lnSpc>
                <a:spcPct val="100000"/>
              </a:lnSpc>
              <a:spcBef>
                <a:spcPct val="0"/>
              </a:spcBef>
              <a:spcAft>
                <a:spcPct val="0"/>
              </a:spcAft>
              <a:buClrTx/>
              <a:buSzTx/>
              <a:tabLst/>
            </a:pPr>
            <a:endParaRPr kumimoji="0" lang="en-US" altLang="ja-JP" sz="2400" b="1" i="0" u="none" strike="noStrike" cap="none" normalizeH="0" baseline="0" dirty="0">
              <a:ln>
                <a:noFill/>
              </a:ln>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Permite administrar mejor los recursos, comprender sus opciones financieras y as</a:t>
            </a:r>
            <a:r>
              <a:rPr kumimoji="0" lang="es-PR" altLang="ja-JP" sz="2400" b="1" i="0" u="none" strike="noStrike" cap="none" normalizeH="0" baseline="0" dirty="0">
                <a:ln>
                  <a:noFill/>
                </a:ln>
                <a:effectLst/>
                <a:latin typeface="Calibri"/>
                <a:ea typeface="Calibri" pitchFamily="34" charset="0"/>
                <a:cs typeface="Times New Roman" pitchFamily="18" charset="0"/>
              </a:rPr>
              <a:t>í</a:t>
            </a: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 mejorar su bienestar.</a:t>
            </a:r>
          </a:p>
          <a:p>
            <a:pPr marL="0" marR="0" lvl="0" indent="0" algn="l" defTabSz="914400" rtl="0" eaLnBrk="0" fontAlgn="base" latinLnBrk="0" hangingPunct="0">
              <a:lnSpc>
                <a:spcPct val="100000"/>
              </a:lnSpc>
              <a:spcBef>
                <a:spcPct val="0"/>
              </a:spcBef>
              <a:spcAft>
                <a:spcPct val="0"/>
              </a:spcAft>
              <a:buClrTx/>
              <a:buSzTx/>
              <a:tabLst/>
            </a:pPr>
            <a:endParaRPr kumimoji="0" lang="en-US" altLang="ja-JP" sz="2400" b="1" i="0" u="none" strike="noStrike" cap="none" normalizeH="0" baseline="0" dirty="0">
              <a:ln>
                <a:noFill/>
              </a:ln>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s-PR" altLang="ja-JP" sz="2400" b="1" i="0" u="none" strike="noStrike" cap="none" normalizeH="0" baseline="0" dirty="0">
                <a:ln>
                  <a:noFill/>
                </a:ln>
                <a:effectLst/>
                <a:latin typeface="Arial Narrow" pitchFamily="34" charset="0"/>
                <a:ea typeface="Calibri" pitchFamily="34" charset="0"/>
                <a:cs typeface="Times New Roman" pitchFamily="18" charset="0"/>
              </a:rPr>
              <a:t>Representa mejores resultados a corto y largo plazo.</a:t>
            </a:r>
            <a:endParaRPr kumimoji="0" lang="en-US" altLang="ja-JP" sz="2400" b="1" i="0" u="none" strike="noStrike" cap="none" normalizeH="0" baseline="0" dirty="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844F-CA49-42E8-844B-40D9196CBBD4}"/>
              </a:ext>
            </a:extLst>
          </p:cNvPr>
          <p:cNvSpPr>
            <a:spLocks noGrp="1"/>
          </p:cNvSpPr>
          <p:nvPr>
            <p:ph type="title"/>
          </p:nvPr>
        </p:nvSpPr>
        <p:spPr/>
        <p:txBody>
          <a:bodyPr/>
          <a:lstStyle/>
          <a:p>
            <a:r>
              <a:rPr lang="en-US" b="1" dirty="0">
                <a:solidFill>
                  <a:schemeClr val="tx1"/>
                </a:solidFill>
              </a:rPr>
              <a:t>CUAL ES MI PUNTUACION DE CREDITO (CREDIT SCORE)?</a:t>
            </a:r>
          </a:p>
        </p:txBody>
      </p:sp>
      <p:sp>
        <p:nvSpPr>
          <p:cNvPr id="3" name="Content Placeholder 2">
            <a:extLst>
              <a:ext uri="{FF2B5EF4-FFF2-40B4-BE49-F238E27FC236}">
                <a16:creationId xmlns:a16="http://schemas.microsoft.com/office/drawing/2014/main" id="{C5629A26-84E0-4A92-8415-86198C89123D}"/>
              </a:ext>
            </a:extLst>
          </p:cNvPr>
          <p:cNvSpPr>
            <a:spLocks noGrp="1"/>
          </p:cNvSpPr>
          <p:nvPr>
            <p:ph idx="1"/>
          </p:nvPr>
        </p:nvSpPr>
        <p:spPr>
          <a:xfrm>
            <a:off x="572832" y="2173652"/>
            <a:ext cx="8596668" cy="3880773"/>
          </a:xfrm>
        </p:spPr>
        <p:txBody>
          <a:bodyPr/>
          <a:lstStyle/>
          <a:p>
            <a:r>
              <a:rPr lang="en-US" dirty="0"/>
              <a:t>CUANDO FUE LA ULTIMA VEZ QUE VERIFIQUE MI PUNTUACION DE CREDITO?___________________.</a:t>
            </a:r>
          </a:p>
          <a:p>
            <a:r>
              <a:rPr lang="en-US" dirty="0"/>
              <a:t>CUANTO FUE MI PUNTUACION EN ESA OCASION?__________________.</a:t>
            </a:r>
          </a:p>
          <a:p>
            <a:r>
              <a:rPr lang="en-US" dirty="0"/>
              <a:t>VERIFICAR EN CREDIT KARMA.</a:t>
            </a:r>
          </a:p>
          <a:p>
            <a:r>
              <a:rPr lang="en-US" dirty="0"/>
              <a:t>CUANTO ES MI PUNTUACION HOY?_________________________.</a:t>
            </a:r>
          </a:p>
          <a:p>
            <a:r>
              <a:rPr lang="en-US" dirty="0"/>
              <a:t>SI HAY DIFERENCIA QUE LA PUEDE HABER OCASIONADO?_________________________________________________________________________________________________________________________.</a:t>
            </a:r>
          </a:p>
          <a:p>
            <a:endParaRPr lang="en-US" dirty="0"/>
          </a:p>
        </p:txBody>
      </p:sp>
    </p:spTree>
    <p:extLst>
      <p:ext uri="{BB962C8B-B14F-4D97-AF65-F5344CB8AC3E}">
        <p14:creationId xmlns:p14="http://schemas.microsoft.com/office/powerpoint/2010/main" val="3353532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04E11-6112-4C9C-A324-6F5ACF3EF14A}"/>
              </a:ext>
            </a:extLst>
          </p:cNvPr>
          <p:cNvSpPr>
            <a:spLocks noGrp="1"/>
          </p:cNvSpPr>
          <p:nvPr>
            <p:ph type="title"/>
          </p:nvPr>
        </p:nvSpPr>
        <p:spPr>
          <a:xfrm>
            <a:off x="677334" y="609600"/>
            <a:ext cx="8596668" cy="880533"/>
          </a:xfrm>
        </p:spPr>
        <p:txBody>
          <a:bodyPr/>
          <a:lstStyle/>
          <a:p>
            <a:r>
              <a:rPr lang="en-US" b="1" dirty="0">
                <a:solidFill>
                  <a:schemeClr val="tx1"/>
                </a:solidFill>
              </a:rPr>
              <a:t>PUNTUACIONES DE CREDITO</a:t>
            </a:r>
          </a:p>
        </p:txBody>
      </p:sp>
      <p:sp>
        <p:nvSpPr>
          <p:cNvPr id="3" name="Content Placeholder 2">
            <a:extLst>
              <a:ext uri="{FF2B5EF4-FFF2-40B4-BE49-F238E27FC236}">
                <a16:creationId xmlns:a16="http://schemas.microsoft.com/office/drawing/2014/main" id="{6C91BAD4-2B14-46AA-84DD-605541AE0F62}"/>
              </a:ext>
            </a:extLst>
          </p:cNvPr>
          <p:cNvSpPr>
            <a:spLocks noGrp="1"/>
          </p:cNvSpPr>
          <p:nvPr>
            <p:ph idx="1"/>
          </p:nvPr>
        </p:nvSpPr>
        <p:spPr>
          <a:xfrm>
            <a:off x="677334" y="1490133"/>
            <a:ext cx="8596668" cy="4551229"/>
          </a:xfrm>
        </p:spPr>
        <p:txBody>
          <a:bodyPr/>
          <a:lstStyle/>
          <a:p>
            <a:r>
              <a:rPr lang="en-US" dirty="0"/>
              <a:t>HAY DIFERENTES CATEGORIAS DENTRO DE LAS PUNTUACIONES DE CREDITO (CREDIT SCORES) QUE FLUCTUAN ETRE LOS 301-850 PUNTOS.</a:t>
            </a:r>
          </a:p>
          <a:p>
            <a:pPr marL="0" indent="0">
              <a:buNone/>
            </a:pPr>
            <a:endParaRPr lang="en-US" dirty="0"/>
          </a:p>
          <a:p>
            <a:pPr marL="0" indent="0">
              <a:buNone/>
            </a:pPr>
            <a:r>
              <a:rPr lang="en-US" dirty="0"/>
              <a:t>				CREDITO EXCELENTE		781-850</a:t>
            </a:r>
          </a:p>
          <a:p>
            <a:pPr marL="0" indent="0">
              <a:buNone/>
            </a:pPr>
            <a:r>
              <a:rPr lang="en-US" dirty="0"/>
              <a:t>				BUEN CREDITO			661-780</a:t>
            </a:r>
          </a:p>
          <a:p>
            <a:pPr marL="0" indent="0">
              <a:buNone/>
            </a:pPr>
            <a:r>
              <a:rPr lang="en-US" dirty="0"/>
              <a:t>				CREDITO REGULAR		601-660</a:t>
            </a:r>
          </a:p>
          <a:p>
            <a:pPr marL="0" indent="0">
              <a:buNone/>
            </a:pPr>
            <a:r>
              <a:rPr lang="en-US" dirty="0"/>
              <a:t>				CREDITO POBRE 			501-600</a:t>
            </a:r>
          </a:p>
          <a:p>
            <a:pPr marL="0" indent="0">
              <a:buNone/>
            </a:pPr>
            <a:r>
              <a:rPr lang="en-US" dirty="0"/>
              <a:t>				MAL CREDITO (MALO)		500 O MENOS</a:t>
            </a:r>
          </a:p>
        </p:txBody>
      </p:sp>
      <p:sp>
        <p:nvSpPr>
          <p:cNvPr id="4" name="TextBox 3">
            <a:extLst>
              <a:ext uri="{FF2B5EF4-FFF2-40B4-BE49-F238E27FC236}">
                <a16:creationId xmlns:a16="http://schemas.microsoft.com/office/drawing/2014/main" id="{A6EB568E-D99C-4C7A-80CC-7C677A367B54}"/>
              </a:ext>
            </a:extLst>
          </p:cNvPr>
          <p:cNvSpPr txBox="1"/>
          <p:nvPr/>
        </p:nvSpPr>
        <p:spPr>
          <a:xfrm>
            <a:off x="3894667" y="4786489"/>
            <a:ext cx="4041422" cy="1254873"/>
          </a:xfrm>
          <a:prstGeom prst="rect">
            <a:avLst/>
          </a:prstGeom>
          <a:noFill/>
        </p:spPr>
        <p:txBody>
          <a:bodyPr wrap="square" rtlCol="0">
            <a:spAutoFit/>
          </a:bodyPr>
          <a:lstStyle/>
          <a:p>
            <a:endParaRPr lang="en-US" dirty="0"/>
          </a:p>
        </p:txBody>
      </p:sp>
      <p:pic>
        <p:nvPicPr>
          <p:cNvPr id="6" name="Picture 5">
            <a:extLst>
              <a:ext uri="{FF2B5EF4-FFF2-40B4-BE49-F238E27FC236}">
                <a16:creationId xmlns:a16="http://schemas.microsoft.com/office/drawing/2014/main" id="{2EDC737A-1105-4EE9-9580-8167595FF6D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5850" y="4538133"/>
            <a:ext cx="2095500" cy="2319867"/>
          </a:xfrm>
          <a:prstGeom prst="rect">
            <a:avLst/>
          </a:prstGeom>
        </p:spPr>
      </p:pic>
    </p:spTree>
    <p:extLst>
      <p:ext uri="{BB962C8B-B14F-4D97-AF65-F5344CB8AC3E}">
        <p14:creationId xmlns:p14="http://schemas.microsoft.com/office/powerpoint/2010/main" val="2040650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F7703-43B5-43D3-B506-9F2B141EA34D}"/>
              </a:ext>
            </a:extLst>
          </p:cNvPr>
          <p:cNvSpPr>
            <a:spLocks noGrp="1"/>
          </p:cNvSpPr>
          <p:nvPr>
            <p:ph type="title"/>
          </p:nvPr>
        </p:nvSpPr>
        <p:spPr>
          <a:xfrm>
            <a:off x="677334" y="609600"/>
            <a:ext cx="8596668" cy="1049867"/>
          </a:xfrm>
        </p:spPr>
        <p:txBody>
          <a:bodyPr>
            <a:normAutofit/>
          </a:bodyPr>
          <a:lstStyle/>
          <a:p>
            <a:r>
              <a:rPr lang="en-US" sz="2800" b="1" dirty="0">
                <a:solidFill>
                  <a:schemeClr val="tx1"/>
                </a:solidFill>
              </a:rPr>
              <a:t>COMO PUEDO OBTENER Y MANTENER UN BUEN PUNTUAJE DE CREDITO?</a:t>
            </a:r>
          </a:p>
        </p:txBody>
      </p:sp>
      <p:sp>
        <p:nvSpPr>
          <p:cNvPr id="3" name="Content Placeholder 2">
            <a:extLst>
              <a:ext uri="{FF2B5EF4-FFF2-40B4-BE49-F238E27FC236}">
                <a16:creationId xmlns:a16="http://schemas.microsoft.com/office/drawing/2014/main" id="{3EF00DE8-AB1E-4066-A873-696F3B2D1185}"/>
              </a:ext>
            </a:extLst>
          </p:cNvPr>
          <p:cNvSpPr>
            <a:spLocks noGrp="1"/>
          </p:cNvSpPr>
          <p:nvPr>
            <p:ph idx="1"/>
          </p:nvPr>
        </p:nvSpPr>
        <p:spPr>
          <a:xfrm>
            <a:off x="677334" y="1659467"/>
            <a:ext cx="7958666" cy="2889955"/>
          </a:xfrm>
        </p:spPr>
        <p:txBody>
          <a:bodyPr>
            <a:normAutofit lnSpcReduction="10000"/>
          </a:bodyPr>
          <a:lstStyle/>
          <a:p>
            <a:r>
              <a:rPr lang="en-US" dirty="0"/>
              <a:t>NO EXISTE UNA FORMULA SECRETA PARA CREAR UNA PUNTUACION DE CREDITO ROBUSTA, PERO SI EXISTEN ALGUNOS CONSEJOS QUE LE PUEDEN AYUDAR!!	</a:t>
            </a:r>
          </a:p>
          <a:p>
            <a:pPr marL="0" indent="0">
              <a:buNone/>
            </a:pPr>
            <a:r>
              <a:rPr lang="en-US" dirty="0"/>
              <a:t>				1- PAGUE SUS CUENTAS A TIEMPO.</a:t>
            </a:r>
          </a:p>
          <a:p>
            <a:pPr marL="0" indent="0">
              <a:buNone/>
            </a:pPr>
            <a:r>
              <a:rPr lang="en-US" dirty="0"/>
              <a:t>				2-  NO SE ACERQUE AL LIMITE DE CREDITO.</a:t>
            </a:r>
          </a:p>
          <a:p>
            <a:pPr marL="0" indent="0">
              <a:buNone/>
            </a:pPr>
            <a:r>
              <a:rPr lang="en-US" dirty="0"/>
              <a:t>				3-  UN LARGO HISTORIAL DE CREDITO LE AYUDARA.</a:t>
            </a:r>
          </a:p>
          <a:p>
            <a:pPr marL="0" indent="0">
              <a:buNone/>
            </a:pPr>
            <a:r>
              <a:rPr lang="en-US" dirty="0"/>
              <a:t>				4-  SOLO SOLICITE EL CREDITO QUE NECESITA.</a:t>
            </a:r>
          </a:p>
          <a:p>
            <a:pPr marL="0" indent="0">
              <a:buNone/>
            </a:pPr>
            <a:r>
              <a:rPr lang="en-US" dirty="0"/>
              <a:t>				5-  REVISE SU  INFORME DE CREDITO REGULARMENTE.</a:t>
            </a:r>
          </a:p>
        </p:txBody>
      </p:sp>
      <p:sp>
        <p:nvSpPr>
          <p:cNvPr id="4" name="TextBox 3">
            <a:extLst>
              <a:ext uri="{FF2B5EF4-FFF2-40B4-BE49-F238E27FC236}">
                <a16:creationId xmlns:a16="http://schemas.microsoft.com/office/drawing/2014/main" id="{444C7E04-8BF2-4C8A-8501-DB630A2CC310}"/>
              </a:ext>
            </a:extLst>
          </p:cNvPr>
          <p:cNvSpPr txBox="1"/>
          <p:nvPr/>
        </p:nvSpPr>
        <p:spPr>
          <a:xfrm>
            <a:off x="3894667" y="5531556"/>
            <a:ext cx="2946400" cy="395111"/>
          </a:xfrm>
          <a:prstGeom prst="rect">
            <a:avLst/>
          </a:prstGeom>
          <a:noFill/>
        </p:spPr>
        <p:txBody>
          <a:bodyPr wrap="square" rtlCol="0">
            <a:spAutoFit/>
          </a:bodyPr>
          <a:lstStyle/>
          <a:p>
            <a:endParaRPr lang="en-US" dirty="0"/>
          </a:p>
        </p:txBody>
      </p:sp>
      <p:pic>
        <p:nvPicPr>
          <p:cNvPr id="6" name="Picture 5">
            <a:extLst>
              <a:ext uri="{FF2B5EF4-FFF2-40B4-BE49-F238E27FC236}">
                <a16:creationId xmlns:a16="http://schemas.microsoft.com/office/drawing/2014/main" id="{6A6837B8-A5DA-4FFE-AA8D-46E6C28E43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31821" y="4549422"/>
            <a:ext cx="3239911" cy="1841803"/>
          </a:xfrm>
          <a:prstGeom prst="rect">
            <a:avLst/>
          </a:prstGeom>
        </p:spPr>
      </p:pic>
    </p:spTree>
    <p:extLst>
      <p:ext uri="{BB962C8B-B14F-4D97-AF65-F5344CB8AC3E}">
        <p14:creationId xmlns:p14="http://schemas.microsoft.com/office/powerpoint/2010/main" val="3983622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E41AC-84CB-4F37-9861-C768199DDD5C}"/>
              </a:ext>
            </a:extLst>
          </p:cNvPr>
          <p:cNvSpPr>
            <a:spLocks noGrp="1"/>
          </p:cNvSpPr>
          <p:nvPr>
            <p:ph type="title"/>
          </p:nvPr>
        </p:nvSpPr>
        <p:spPr/>
        <p:txBody>
          <a:bodyPr/>
          <a:lstStyle/>
          <a:p>
            <a:r>
              <a:rPr lang="en-US" b="1" dirty="0">
                <a:solidFill>
                  <a:schemeClr val="tx1"/>
                </a:solidFill>
              </a:rPr>
              <a:t>PAGUE SUS CUENTAS A TIEMPO TODO EL TIEMPO!!!!</a:t>
            </a:r>
          </a:p>
        </p:txBody>
      </p:sp>
      <p:sp>
        <p:nvSpPr>
          <p:cNvPr id="3" name="Content Placeholder 2">
            <a:extLst>
              <a:ext uri="{FF2B5EF4-FFF2-40B4-BE49-F238E27FC236}">
                <a16:creationId xmlns:a16="http://schemas.microsoft.com/office/drawing/2014/main" id="{5F161682-E457-454B-BC68-BC99C36BB453}"/>
              </a:ext>
            </a:extLst>
          </p:cNvPr>
          <p:cNvSpPr>
            <a:spLocks noGrp="1"/>
          </p:cNvSpPr>
          <p:nvPr>
            <p:ph idx="1"/>
          </p:nvPr>
        </p:nvSpPr>
        <p:spPr>
          <a:xfrm>
            <a:off x="677334" y="2160590"/>
            <a:ext cx="8596668" cy="2546878"/>
          </a:xfrm>
        </p:spPr>
        <p:txBody>
          <a:bodyPr/>
          <a:lstStyle/>
          <a:p>
            <a:r>
              <a:rPr lang="en-US" dirty="0"/>
              <a:t>UNA FORMA DE ASEGURARSE DE QUE SUS PAGOS LLEGUEN A TIEMPO ES </a:t>
            </a:r>
            <a:r>
              <a:rPr lang="en-US" dirty="0" err="1"/>
              <a:t>ES</a:t>
            </a:r>
            <a:r>
              <a:rPr lang="en-US" dirty="0"/>
              <a:t> ESTABLECER PAGOS AUTOMATICOS O CONFIGURAR RECORDATORIOS ELECTRONICOS.</a:t>
            </a:r>
          </a:p>
          <a:p>
            <a:r>
              <a:rPr lang="en-US" dirty="0"/>
              <a:t>SI ES POSIBLE, TRATE DE PAGAR MAS DE LA CANTIDAD MINIMA, EN EL CASO DE LAS TARJETAS DE CREDITO.</a:t>
            </a:r>
          </a:p>
          <a:p>
            <a:r>
              <a:rPr lang="en-US" dirty="0"/>
              <a:t>SI USTED NO HA HECHO PAGOS, TRATE DE PONERSE AL DIA Y COMUNIQUESE CON SU ACREEDOR PARA QUE FORMALIZE UN PLAN DE PAGO.</a:t>
            </a:r>
          </a:p>
        </p:txBody>
      </p:sp>
      <p:pic>
        <p:nvPicPr>
          <p:cNvPr id="6" name="Picture 5">
            <a:extLst>
              <a:ext uri="{FF2B5EF4-FFF2-40B4-BE49-F238E27FC236}">
                <a16:creationId xmlns:a16="http://schemas.microsoft.com/office/drawing/2014/main" id="{946CA7AF-47DF-4831-8A4A-7B236D7834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63484" y="4556300"/>
            <a:ext cx="3571875" cy="1781175"/>
          </a:xfrm>
          <a:prstGeom prst="rect">
            <a:avLst/>
          </a:prstGeom>
        </p:spPr>
      </p:pic>
    </p:spTree>
    <p:extLst>
      <p:ext uri="{BB962C8B-B14F-4D97-AF65-F5344CB8AC3E}">
        <p14:creationId xmlns:p14="http://schemas.microsoft.com/office/powerpoint/2010/main" val="9755705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252FC-A41B-413C-91BD-34E57B72F483}"/>
              </a:ext>
            </a:extLst>
          </p:cNvPr>
          <p:cNvSpPr>
            <a:spLocks noGrp="1"/>
          </p:cNvSpPr>
          <p:nvPr>
            <p:ph type="title"/>
          </p:nvPr>
        </p:nvSpPr>
        <p:spPr>
          <a:xfrm>
            <a:off x="677334" y="609600"/>
            <a:ext cx="8596668" cy="790222"/>
          </a:xfrm>
        </p:spPr>
        <p:txBody>
          <a:bodyPr/>
          <a:lstStyle/>
          <a:p>
            <a:r>
              <a:rPr lang="en-US" b="1" dirty="0">
                <a:solidFill>
                  <a:schemeClr val="tx1"/>
                </a:solidFill>
              </a:rPr>
              <a:t>NO SE ACERQUE AL LIMITE DE CREDITO.</a:t>
            </a:r>
          </a:p>
        </p:txBody>
      </p:sp>
      <p:sp>
        <p:nvSpPr>
          <p:cNvPr id="3" name="Content Placeholder 2">
            <a:extLst>
              <a:ext uri="{FF2B5EF4-FFF2-40B4-BE49-F238E27FC236}">
                <a16:creationId xmlns:a16="http://schemas.microsoft.com/office/drawing/2014/main" id="{229F565B-AA99-41EF-BC8F-11E6D471D65D}"/>
              </a:ext>
            </a:extLst>
          </p:cNvPr>
          <p:cNvSpPr>
            <a:spLocks noGrp="1"/>
          </p:cNvSpPr>
          <p:nvPr>
            <p:ph idx="1"/>
          </p:nvPr>
        </p:nvSpPr>
        <p:spPr>
          <a:xfrm>
            <a:off x="677334" y="1512713"/>
            <a:ext cx="8596668" cy="3025420"/>
          </a:xfrm>
        </p:spPr>
        <p:txBody>
          <a:bodyPr/>
          <a:lstStyle/>
          <a:p>
            <a:r>
              <a:rPr lang="en-US" dirty="0"/>
              <a:t>TRATE DE MANTENER SUS BALANCES BAJOS EN PROPORCION A SU LIMITE DE CREDITO TOTAL, LOS MODELOS DE PUNTUACION DE CREDITO MIRAN QUE TAN CERCA USTED ESTA DE “ALCANZAR EL MAXIMO”.</a:t>
            </a:r>
          </a:p>
          <a:p>
            <a:r>
              <a:rPr lang="en-US" dirty="0"/>
              <a:t>LOS EXPERTOS ACONSEJAN MANTENER EL USO DEL CREDITO A NO MAS DEL 30 POR CIENTO (30%) DE SU LIMITE DE CREDITO TOTAL.</a:t>
            </a:r>
          </a:p>
          <a:p>
            <a:r>
              <a:rPr lang="en-US" dirty="0"/>
              <a:t>NO ES NECESARIO TENER TARJETAS DE CREDITO ROTATIVO PARA OBTENER UNA BUENA PUNTUACION.</a:t>
            </a:r>
          </a:p>
          <a:p>
            <a:r>
              <a:rPr lang="en-US" dirty="0"/>
              <a:t>PAGAR EL BALANCE CADA MES ES LO QUE AYUDA A OBTNER UNA BUENA PUNTUACION.</a:t>
            </a:r>
          </a:p>
        </p:txBody>
      </p:sp>
      <p:sp>
        <p:nvSpPr>
          <p:cNvPr id="5" name="TextBox 4">
            <a:extLst>
              <a:ext uri="{FF2B5EF4-FFF2-40B4-BE49-F238E27FC236}">
                <a16:creationId xmlns:a16="http://schemas.microsoft.com/office/drawing/2014/main" id="{DC58D3C3-6882-4450-ADED-3DA6C54BDFE4}"/>
              </a:ext>
            </a:extLst>
          </p:cNvPr>
          <p:cNvSpPr txBox="1"/>
          <p:nvPr/>
        </p:nvSpPr>
        <p:spPr>
          <a:xfrm>
            <a:off x="2777067" y="4413956"/>
            <a:ext cx="3522133" cy="1264355"/>
          </a:xfrm>
          <a:prstGeom prst="rect">
            <a:avLst/>
          </a:prstGeom>
          <a:noFill/>
        </p:spPr>
        <p:txBody>
          <a:bodyPr wrap="square" rtlCol="0">
            <a:spAutoFit/>
          </a:bodyPr>
          <a:lstStyle/>
          <a:p>
            <a:endParaRPr lang="en-US" dirty="0"/>
          </a:p>
        </p:txBody>
      </p:sp>
      <p:pic>
        <p:nvPicPr>
          <p:cNvPr id="7" name="Picture 6">
            <a:extLst>
              <a:ext uri="{FF2B5EF4-FFF2-40B4-BE49-F238E27FC236}">
                <a16:creationId xmlns:a16="http://schemas.microsoft.com/office/drawing/2014/main" id="{95F1C542-F9AA-472F-9451-F7E34BEA06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56025" y="4471283"/>
            <a:ext cx="2543175" cy="2143125"/>
          </a:xfrm>
          <a:prstGeom prst="rect">
            <a:avLst/>
          </a:prstGeom>
        </p:spPr>
      </p:pic>
    </p:spTree>
    <p:extLst>
      <p:ext uri="{BB962C8B-B14F-4D97-AF65-F5344CB8AC3E}">
        <p14:creationId xmlns:p14="http://schemas.microsoft.com/office/powerpoint/2010/main" val="412000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D653-46A0-41E5-A0D2-EE03E14BA212}"/>
              </a:ext>
            </a:extLst>
          </p:cNvPr>
          <p:cNvSpPr>
            <a:spLocks noGrp="1"/>
          </p:cNvSpPr>
          <p:nvPr>
            <p:ph type="title"/>
          </p:nvPr>
        </p:nvSpPr>
        <p:spPr>
          <a:xfrm>
            <a:off x="677334" y="609600"/>
            <a:ext cx="8596668" cy="688622"/>
          </a:xfrm>
        </p:spPr>
        <p:txBody>
          <a:bodyPr/>
          <a:lstStyle/>
          <a:p>
            <a:r>
              <a:rPr lang="en-US" b="1" dirty="0">
                <a:solidFill>
                  <a:schemeClr val="tx1"/>
                </a:solidFill>
              </a:rPr>
              <a:t>HISTORIAL DE CREDITO</a:t>
            </a:r>
          </a:p>
        </p:txBody>
      </p:sp>
      <p:sp>
        <p:nvSpPr>
          <p:cNvPr id="3" name="Content Placeholder 2">
            <a:extLst>
              <a:ext uri="{FF2B5EF4-FFF2-40B4-BE49-F238E27FC236}">
                <a16:creationId xmlns:a16="http://schemas.microsoft.com/office/drawing/2014/main" id="{D5C0A394-BC8C-4042-978F-B89F16D0C057}"/>
              </a:ext>
            </a:extLst>
          </p:cNvPr>
          <p:cNvSpPr>
            <a:spLocks noGrp="1"/>
          </p:cNvSpPr>
          <p:nvPr>
            <p:ph idx="1"/>
          </p:nvPr>
        </p:nvSpPr>
        <p:spPr>
          <a:xfrm>
            <a:off x="677334" y="1512711"/>
            <a:ext cx="8596668" cy="4528651"/>
          </a:xfrm>
        </p:spPr>
        <p:txBody>
          <a:bodyPr/>
          <a:lstStyle/>
          <a:p>
            <a:r>
              <a:rPr lang="en-US" dirty="0"/>
              <a:t>LAS PUNTUACIONES DE CREDITO SE BASAN EN LA EXPERIENCIA, A TRAVES DEL TIEMPO.</a:t>
            </a:r>
          </a:p>
          <a:p>
            <a:r>
              <a:rPr lang="en-US" dirty="0"/>
              <a:t>MIENTRAS MAS EXPERIENCIA TENGA, MAYOR INFORMACION HABRA PARA DETERMINAR SI USTED MANEJA BIEN EL CREDITO QUE RECIBE.</a:t>
            </a:r>
          </a:p>
          <a:p>
            <a:r>
              <a:rPr lang="en-US" dirty="0"/>
              <a:t>PARA TENER UN BUEN HISTORIA DE CREDITO NO ES NECESARIO TENER MUCHAS CUENTAS O MUCHO TIEMPO  CON LAS MISMAS…..LO IMPORTANTE ES COMO USTED LAS MANEJA.</a:t>
            </a:r>
          </a:p>
          <a:p>
            <a:pPr marL="0" indent="0">
              <a:buNone/>
            </a:pPr>
            <a:endParaRPr lang="en-US" dirty="0"/>
          </a:p>
        </p:txBody>
      </p:sp>
      <p:sp>
        <p:nvSpPr>
          <p:cNvPr id="4" name="TextBox 3">
            <a:extLst>
              <a:ext uri="{FF2B5EF4-FFF2-40B4-BE49-F238E27FC236}">
                <a16:creationId xmlns:a16="http://schemas.microsoft.com/office/drawing/2014/main" id="{E383F83D-6CF5-4426-B2A8-BD02A8D405DB}"/>
              </a:ext>
            </a:extLst>
          </p:cNvPr>
          <p:cNvSpPr txBox="1"/>
          <p:nvPr/>
        </p:nvSpPr>
        <p:spPr>
          <a:xfrm>
            <a:off x="5644444" y="2974622"/>
            <a:ext cx="914400" cy="914400"/>
          </a:xfrm>
          <a:prstGeom prst="rect">
            <a:avLst/>
          </a:prstGeom>
          <a:noFill/>
        </p:spPr>
        <p:txBody>
          <a:bodyPr wrap="square" rtlCol="0">
            <a:spAutoFit/>
          </a:bodyPr>
          <a:lstStyle/>
          <a:p>
            <a:endParaRPr lang="en-US" dirty="0"/>
          </a:p>
        </p:txBody>
      </p:sp>
      <p:pic>
        <p:nvPicPr>
          <p:cNvPr id="6" name="Picture 5">
            <a:extLst>
              <a:ext uri="{FF2B5EF4-FFF2-40B4-BE49-F238E27FC236}">
                <a16:creationId xmlns:a16="http://schemas.microsoft.com/office/drawing/2014/main" id="{AD3BFC97-0919-4FB2-8501-F0D4FDD40B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46943" y="4082564"/>
            <a:ext cx="2457450" cy="2305050"/>
          </a:xfrm>
          <a:prstGeom prst="rect">
            <a:avLst/>
          </a:prstGeom>
        </p:spPr>
      </p:pic>
    </p:spTree>
    <p:extLst>
      <p:ext uri="{BB962C8B-B14F-4D97-AF65-F5344CB8AC3E}">
        <p14:creationId xmlns:p14="http://schemas.microsoft.com/office/powerpoint/2010/main" val="3434893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C7408-3BAD-4B2B-94DA-8AF4357485A2}"/>
              </a:ext>
            </a:extLst>
          </p:cNvPr>
          <p:cNvSpPr>
            <a:spLocks noGrp="1"/>
          </p:cNvSpPr>
          <p:nvPr>
            <p:ph type="title"/>
          </p:nvPr>
        </p:nvSpPr>
        <p:spPr>
          <a:xfrm>
            <a:off x="677334" y="609600"/>
            <a:ext cx="8596668" cy="1072444"/>
          </a:xfrm>
        </p:spPr>
        <p:txBody>
          <a:bodyPr>
            <a:normAutofit/>
          </a:bodyPr>
          <a:lstStyle/>
          <a:p>
            <a:r>
              <a:rPr lang="en-US" sz="3000" b="1" dirty="0">
                <a:solidFill>
                  <a:schemeClr val="tx1"/>
                </a:solidFill>
              </a:rPr>
              <a:t>OPCIONES QUE AYUDAN A ESTABLECER UN HISTORIAL CREDITICIO.</a:t>
            </a:r>
          </a:p>
        </p:txBody>
      </p:sp>
      <p:sp>
        <p:nvSpPr>
          <p:cNvPr id="3" name="Content Placeholder 2">
            <a:extLst>
              <a:ext uri="{FF2B5EF4-FFF2-40B4-BE49-F238E27FC236}">
                <a16:creationId xmlns:a16="http://schemas.microsoft.com/office/drawing/2014/main" id="{F8D0A848-D3DB-440A-8908-CD4245C99487}"/>
              </a:ext>
            </a:extLst>
          </p:cNvPr>
          <p:cNvSpPr>
            <a:spLocks noGrp="1"/>
          </p:cNvSpPr>
          <p:nvPr>
            <p:ph idx="1"/>
          </p:nvPr>
        </p:nvSpPr>
        <p:spPr>
          <a:xfrm>
            <a:off x="677334" y="1806223"/>
            <a:ext cx="8596668" cy="4235140"/>
          </a:xfrm>
        </p:spPr>
        <p:txBody>
          <a:bodyPr/>
          <a:lstStyle/>
          <a:p>
            <a:r>
              <a:rPr lang="en-US" b="1" dirty="0"/>
              <a:t>TARJETAS DE CREDITO ASEGURADAS </a:t>
            </a:r>
            <a:r>
              <a:rPr lang="en-US" dirty="0"/>
              <a:t>– ESTE TIPO DE TARJETA REQUIERE QUE LA LINEA DE CREDITO QUE OBTENGA SEA IGUAL AL DEPOSITO DE GARANTIA QUE USTED INGRESE.</a:t>
            </a:r>
          </a:p>
          <a:p>
            <a:r>
              <a:rPr lang="en-US" b="1" dirty="0"/>
              <a:t>PRESTAMOS PARA CREAR CREDITO </a:t>
            </a:r>
            <a:r>
              <a:rPr lang="en-US" dirty="0"/>
              <a:t>– LOS BANCOS Y COOPERATIVAS DE CREDITO DEPOSITAN LA CANTIDAD DEL PRESTAMO EN UNA CUENTA DE AHORROS DE LA QUE USTED NO PUEDE RETIRAR DINERO.  USTED DEVUELVE EL DINERO EN PAGOS PEQUEÑOS DURANTE UN PERIODO CORTO DE TIEMPO Y AL FINAL RECIBE LA CANTIDAD TOTAL QUE PAGO.</a:t>
            </a:r>
          </a:p>
          <a:p>
            <a:r>
              <a:rPr lang="en-US" b="1" dirty="0"/>
              <a:t>TARJETAS DE CREDITO MINORISTAS </a:t>
            </a:r>
            <a:r>
              <a:rPr lang="en-US" dirty="0"/>
              <a:t>– ESTAS SON TARJETAS DE CREDITO QUE OFRECEN LAS TIENDAS ALMACENES, GASOLINERAS Y OTROS TIPOS DE NEGOCIOS QUE VENDEN BIENES Y SERVICIOS</a:t>
            </a:r>
          </a:p>
        </p:txBody>
      </p:sp>
    </p:spTree>
    <p:extLst>
      <p:ext uri="{BB962C8B-B14F-4D97-AF65-F5344CB8AC3E}">
        <p14:creationId xmlns:p14="http://schemas.microsoft.com/office/powerpoint/2010/main" val="3290326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C1177-5175-41E8-A30A-FC127896C95C}"/>
              </a:ext>
            </a:extLst>
          </p:cNvPr>
          <p:cNvSpPr>
            <a:spLocks noGrp="1"/>
          </p:cNvSpPr>
          <p:nvPr>
            <p:ph type="title"/>
          </p:nvPr>
        </p:nvSpPr>
        <p:spPr>
          <a:xfrm>
            <a:off x="677334" y="609600"/>
            <a:ext cx="8596668" cy="790222"/>
          </a:xfrm>
        </p:spPr>
        <p:txBody>
          <a:bodyPr/>
          <a:lstStyle/>
          <a:p>
            <a:r>
              <a:rPr lang="en-US" b="1" dirty="0">
                <a:solidFill>
                  <a:schemeClr val="tx1"/>
                </a:solidFill>
              </a:rPr>
              <a:t>ESTABLECER CREDITO CORPORATIVO</a:t>
            </a:r>
          </a:p>
        </p:txBody>
      </p:sp>
      <p:sp>
        <p:nvSpPr>
          <p:cNvPr id="3" name="Content Placeholder 2">
            <a:extLst>
              <a:ext uri="{FF2B5EF4-FFF2-40B4-BE49-F238E27FC236}">
                <a16:creationId xmlns:a16="http://schemas.microsoft.com/office/drawing/2014/main" id="{DBF87485-34FD-4D0E-A8D3-E9683870A0F5}"/>
              </a:ext>
            </a:extLst>
          </p:cNvPr>
          <p:cNvSpPr>
            <a:spLocks noGrp="1"/>
          </p:cNvSpPr>
          <p:nvPr>
            <p:ph idx="1"/>
          </p:nvPr>
        </p:nvSpPr>
        <p:spPr>
          <a:xfrm>
            <a:off x="677334" y="1478845"/>
            <a:ext cx="8596668" cy="4562518"/>
          </a:xfrm>
        </p:spPr>
        <p:txBody>
          <a:bodyPr/>
          <a:lstStyle/>
          <a:p>
            <a:r>
              <a:rPr lang="en-US" dirty="0"/>
              <a:t>UNA CORPORACION ES UNA DE LAS ESTRUCTURAS MAS RECONOCIBLES DE NEGOCIOS Y TIENE UNA ENTIDAD SEPARADA DE LOS PROPIETARIOS DE LA EMPRESA.</a:t>
            </a:r>
          </a:p>
          <a:p>
            <a:r>
              <a:rPr lang="en-US" dirty="0"/>
              <a:t>LAS CORPORACIONES PROPORCIONAN A LOS PROPIETARIOS DE LA EMPRESA LA PROTECCION DE RESPONSABILIDAD LIMITADA CONTRA LAS PERDIDAS COMERCIALES Y LAS OBLIGACIONES.  ESTO SIGNIFICA QUE LOS PROPIETARIOS DE UNA CORPORACION NO PERDERAN SU CASA, SI LA EMPRESA VA A LA QUIEBRA.  LOS PROPIETARIOS DE UNA CORPORACION SON RESPONSABLES DE LAS DEUDAS Y OBLIGACIONES DE LA EMPRESA HASTA EL ALCANCE DE SU INVERSION EN LA EMPRESA.</a:t>
            </a:r>
          </a:p>
          <a:p>
            <a:r>
              <a:rPr lang="en-US" dirty="0"/>
              <a:t>EL CREDITO DEL NEGOCIO ES EL CREDITO QUE SE EXTIENDE A UNA ENTIDAD COMERCIAL Y PUEDE O NO SER GARANTIZADA POR UN INDIVIDUO.</a:t>
            </a:r>
          </a:p>
          <a:p>
            <a:r>
              <a:rPr lang="en-US" dirty="0"/>
              <a:t>EL CREDITO DEL NEGOCIO PUEDE ESTAR EN FORMA DE TARJETAS DE CREDITO, LINEAS DE CREDITO O  PRESTAMOS DE BIENES COMERCIALES.</a:t>
            </a:r>
          </a:p>
        </p:txBody>
      </p:sp>
    </p:spTree>
    <p:extLst>
      <p:ext uri="{BB962C8B-B14F-4D97-AF65-F5344CB8AC3E}">
        <p14:creationId xmlns:p14="http://schemas.microsoft.com/office/powerpoint/2010/main" val="1746609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11327-9424-446E-854D-5686BCE5548C}"/>
              </a:ext>
            </a:extLst>
          </p:cNvPr>
          <p:cNvSpPr>
            <a:spLocks noGrp="1"/>
          </p:cNvSpPr>
          <p:nvPr>
            <p:ph type="title"/>
          </p:nvPr>
        </p:nvSpPr>
        <p:spPr>
          <a:xfrm>
            <a:off x="677334" y="609600"/>
            <a:ext cx="8596668" cy="677333"/>
          </a:xfrm>
        </p:spPr>
        <p:txBody>
          <a:bodyPr>
            <a:normAutofit/>
          </a:bodyPr>
          <a:lstStyle/>
          <a:p>
            <a:r>
              <a:rPr lang="en-US" sz="3200" b="1" dirty="0">
                <a:solidFill>
                  <a:schemeClr val="tx1"/>
                </a:solidFill>
              </a:rPr>
              <a:t>ESTABLECER CREDITO CORPORATIVO CONT.</a:t>
            </a:r>
          </a:p>
        </p:txBody>
      </p:sp>
      <p:sp>
        <p:nvSpPr>
          <p:cNvPr id="3" name="Content Placeholder 2">
            <a:extLst>
              <a:ext uri="{FF2B5EF4-FFF2-40B4-BE49-F238E27FC236}">
                <a16:creationId xmlns:a16="http://schemas.microsoft.com/office/drawing/2014/main" id="{4F995EBA-DA80-4B1C-AA5B-CA7911CBEEB3}"/>
              </a:ext>
            </a:extLst>
          </p:cNvPr>
          <p:cNvSpPr>
            <a:spLocks noGrp="1"/>
          </p:cNvSpPr>
          <p:nvPr>
            <p:ph idx="1"/>
          </p:nvPr>
        </p:nvSpPr>
        <p:spPr>
          <a:xfrm>
            <a:off x="677334" y="1399823"/>
            <a:ext cx="8596668" cy="4641540"/>
          </a:xfrm>
        </p:spPr>
        <p:txBody>
          <a:bodyPr/>
          <a:lstStyle/>
          <a:p>
            <a:r>
              <a:rPr lang="en-US" dirty="0"/>
              <a:t>EL CREDITO COMERCIAL SE EMITE A UNA EMPRESA USUALMENTE SIN UN ACUERDO PARA GARANTIZAR LOS PAGOS Y OTRAS RESPONSABILIDADES.  LA TARJETA DE CREDITO CORPORATIVA, LINEA DE CREDITO, PRESTAMO O EL COMERCIO LLEVA EL NOMBRE DE LA EMPRESA Y, A PESAR DE QUE PUEDE LLEVAR EL NOMBRE DE UN INDIVIDUO, LA EMPRESA (CORPORACION)  ES EL UNICO RESPONSABLE DE LA DEVOLUCION O EL REPAGO DEL DINERO PRESTADO.</a:t>
            </a:r>
          </a:p>
          <a:p>
            <a:r>
              <a:rPr lang="en-US" dirty="0"/>
              <a:t>DEFINICION DE LLC = LIMITED LIABILITY COMPANY (SOCIEDAD DE RESPONSABILIDAD LIMITADA).</a:t>
            </a:r>
          </a:p>
          <a:p>
            <a:endParaRPr lang="en-US" dirty="0"/>
          </a:p>
          <a:p>
            <a:pPr marL="0" indent="0">
              <a:buNone/>
            </a:pPr>
            <a:endParaRPr lang="en-US" dirty="0"/>
          </a:p>
        </p:txBody>
      </p:sp>
      <p:pic>
        <p:nvPicPr>
          <p:cNvPr id="5" name="Picture 4">
            <a:extLst>
              <a:ext uri="{FF2B5EF4-FFF2-40B4-BE49-F238E27FC236}">
                <a16:creationId xmlns:a16="http://schemas.microsoft.com/office/drawing/2014/main" id="{E7510B64-428B-444C-81F3-A82D34BE27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5674" y="3944673"/>
            <a:ext cx="2600325" cy="2390775"/>
          </a:xfrm>
          <a:prstGeom prst="rect">
            <a:avLst/>
          </a:prstGeom>
        </p:spPr>
      </p:pic>
    </p:spTree>
    <p:extLst>
      <p:ext uri="{BB962C8B-B14F-4D97-AF65-F5344CB8AC3E}">
        <p14:creationId xmlns:p14="http://schemas.microsoft.com/office/powerpoint/2010/main" val="2688537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505691" y="103850"/>
            <a:ext cx="9261764" cy="5339923"/>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PR" altLang="ja-JP" sz="2800" b="1" i="0" u="none" strike="noStrike" cap="none" normalizeH="0" baseline="0" dirty="0">
                <a:ln>
                  <a:noFill/>
                </a:ln>
                <a:solidFill>
                  <a:srgbClr val="0070C0"/>
                </a:solidFill>
                <a:effectLst/>
                <a:latin typeface="Calibri Light"/>
                <a:ea typeface="Times New Roman" pitchFamily="18" charset="0"/>
                <a:cs typeface="Times New Roman" pitchFamily="18" charset="0"/>
              </a:rPr>
              <a:t>¿</a:t>
            </a:r>
            <a:r>
              <a:rPr kumimoji="0" lang="es-PR" altLang="ja-JP" sz="2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Qu</a:t>
            </a:r>
            <a:r>
              <a:rPr kumimoji="0" lang="es-PR" altLang="ja-JP" sz="2800" b="1" i="0" u="none" strike="noStrike" cap="none" normalizeH="0" baseline="0" dirty="0">
                <a:ln>
                  <a:noFill/>
                </a:ln>
                <a:solidFill>
                  <a:srgbClr val="0070C0"/>
                </a:solidFill>
                <a:effectLst/>
                <a:latin typeface="Calibri Light"/>
                <a:ea typeface="Times New Roman" pitchFamily="18" charset="0"/>
                <a:cs typeface="Times New Roman" pitchFamily="18" charset="0"/>
              </a:rPr>
              <a:t>é</a:t>
            </a:r>
            <a:r>
              <a:rPr kumimoji="0" lang="es-PR" altLang="ja-JP" sz="2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 Es Ahorrar?</a:t>
            </a:r>
          </a:p>
          <a:p>
            <a:pPr marL="0" marR="0" lvl="0" indent="0" algn="l" defTabSz="914400" rtl="0" eaLnBrk="1" fontAlgn="base" latinLnBrk="0" hangingPunct="1">
              <a:lnSpc>
                <a:spcPct val="100000"/>
              </a:lnSpc>
              <a:spcBef>
                <a:spcPct val="0"/>
              </a:spcBef>
              <a:spcAft>
                <a:spcPct val="0"/>
              </a:spcAft>
              <a:buClrTx/>
              <a:buSzTx/>
              <a:tabLst/>
            </a:pPr>
            <a:endParaRPr kumimoji="0" lang="en-US" altLang="ja-JP" sz="2800" b="1" i="0" u="none" strike="noStrike" cap="none" normalizeH="0" baseline="0" dirty="0">
              <a:ln>
                <a:noFill/>
              </a:ln>
              <a:solidFill>
                <a:srgbClr val="000000"/>
              </a:solidFill>
              <a:effectLst/>
              <a:latin typeface="Calibri Light" pitchFamily="34" charset="0"/>
              <a:ea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Es cuando guardas tu dinero hoy para poder utilizarlo en un futuro. El mundo en general est</a:t>
            </a:r>
            <a:r>
              <a:rPr kumimoji="0" lang="es-PR" altLang="ja-JP" b="1"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lleno de oportunidades.  Llegar a tu meta depende de ti, de tus decisiones y en lo inteligente que seas con tu dinero hoy.</a:t>
            </a:r>
            <a:endParaRPr kumimoji="0" lang="en-US" altLang="ja-JP"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PR" altLang="ja-JP" sz="2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s-PR" altLang="ja-JP" sz="2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La Importancia De Ahorrar</a:t>
            </a:r>
          </a:p>
          <a:p>
            <a:pPr marL="0" marR="0" lvl="0" indent="0" algn="l" defTabSz="914400" rtl="0" eaLnBrk="0" fontAlgn="base" latinLnBrk="0" hangingPunct="0">
              <a:lnSpc>
                <a:spcPct val="100000"/>
              </a:lnSpc>
              <a:spcBef>
                <a:spcPct val="0"/>
              </a:spcBef>
              <a:spcAft>
                <a:spcPct val="0"/>
              </a:spcAft>
              <a:buClrTx/>
              <a:buSzTx/>
              <a:tabLst/>
            </a:pPr>
            <a:endParaRPr kumimoji="0" lang="en-US" altLang="ja-JP" sz="2800" b="1" i="0" u="none" strike="noStrike" cap="none" normalizeH="0" baseline="0" dirty="0">
              <a:ln>
                <a:noFill/>
              </a:ln>
              <a:solidFill>
                <a:srgbClr val="000000"/>
              </a:solidFill>
              <a:effectLst/>
              <a:latin typeface="Calibri Light" pitchFamily="34" charset="0"/>
              <a:ea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AutoNum type="arabicPeriod"/>
              <a:tabLst/>
            </a:pP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La regla principal para poder ahorrar exitosamente es </a:t>
            </a:r>
            <a:r>
              <a:rPr kumimoji="0" lang="es-PR" altLang="ja-JP" b="1"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P</a:t>
            </a:r>
            <a:r>
              <a:rPr kumimoji="0" lang="es-PR" altLang="ja-JP" b="1"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guese Usted Primero</a:t>
            </a:r>
            <a:r>
              <a:rPr kumimoji="0" lang="es-PR" altLang="ja-JP" b="1"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t>
            </a:r>
            <a:endParaRPr kumimoji="0" lang="en-US" altLang="ja-JP" b="1"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AutoNum type="arabicPeriod"/>
              <a:tabLst/>
            </a:pP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Ahorrando poco a poco les ense</a:t>
            </a:r>
            <a:r>
              <a:rPr kumimoji="0" lang="es-PR" altLang="ja-JP" b="1" i="0" u="none" strike="noStrike" cap="none" normalizeH="0" baseline="0" dirty="0">
                <a:ln>
                  <a:noFill/>
                </a:ln>
                <a:solidFill>
                  <a:srgbClr val="404040"/>
                </a:solidFill>
                <a:effectLst/>
                <a:latin typeface="Calibri"/>
                <a:ea typeface="Calibri" pitchFamily="34" charset="0"/>
                <a:cs typeface="Times New Roman" pitchFamily="18" charset="0"/>
              </a:rPr>
              <a:t>ñ</a:t>
            </a: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as a tus hijos como ahorrar y las generaciones por venir.</a:t>
            </a:r>
            <a:endParaRPr kumimoji="0" lang="en-US" altLang="ja-JP" b="1"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AutoNum type="arabicPeriod"/>
              <a:tabLst/>
            </a:pP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Si ahorras tendr</a:t>
            </a:r>
            <a:r>
              <a:rPr kumimoji="0" lang="es-PR" altLang="ja-JP" b="1"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 el poder de comprar una casa, carro y otras posesiones que a trav</a:t>
            </a:r>
            <a:r>
              <a:rPr kumimoji="0" lang="es-PR" altLang="ja-JP" b="1" i="0" u="none" strike="noStrike" cap="none" normalizeH="0" baseline="0" dirty="0">
                <a:ln>
                  <a:noFill/>
                </a:ln>
                <a:solidFill>
                  <a:srgbClr val="404040"/>
                </a:solidFill>
                <a:effectLst/>
                <a:latin typeface="Calibri"/>
                <a:ea typeface="Calibri" pitchFamily="34" charset="0"/>
                <a:cs typeface="Times New Roman" pitchFamily="18" charset="0"/>
              </a:rPr>
              <a:t>é</a:t>
            </a:r>
            <a:r>
              <a:rPr kumimoji="0" lang="es-PR" altLang="ja-JP"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 del tiempo ganaran valor.</a:t>
            </a:r>
            <a:endParaRPr kumimoji="0" lang="en-US" altLang="ja-JP" b="1"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solidFill>
                <a:schemeClr val="tx1"/>
              </a:solidFill>
              <a:effectLst/>
              <a:latin typeface="Arial" pitchFamily="34" charset="0"/>
              <a:cs typeface="Arial" pitchFamily="34" charset="0"/>
            </a:endParaRPr>
          </a:p>
        </p:txBody>
      </p:sp>
      <p:pic>
        <p:nvPicPr>
          <p:cNvPr id="43009" name="Picture 12" descr="http://www.conevyt.org.mx/cursos/cursos/org_bolsillo/main/unidades/imagenes/u3/u3t3_act28_2.jpg"/>
          <p:cNvPicPr>
            <a:picLocks noChangeAspect="1" noChangeArrowheads="1"/>
          </p:cNvPicPr>
          <p:nvPr/>
        </p:nvPicPr>
        <p:blipFill>
          <a:blip r:embed="rId2" cstate="print"/>
          <a:srcRect/>
          <a:stretch>
            <a:fillRect/>
          </a:stretch>
        </p:blipFill>
        <p:spPr bwMode="auto">
          <a:xfrm>
            <a:off x="4279610" y="4973782"/>
            <a:ext cx="1952735" cy="188421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18655" y="131222"/>
            <a:ext cx="5985163" cy="6494085"/>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PR" altLang="ja-JP" sz="20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Maneras Creativas De Ahorrar</a:t>
            </a:r>
          </a:p>
          <a:p>
            <a:pPr marL="0" marR="0" lvl="0" indent="0" algn="l" defTabSz="914400" rtl="0" eaLnBrk="1" fontAlgn="base" latinLnBrk="0" hangingPunct="1">
              <a:lnSpc>
                <a:spcPct val="100000"/>
              </a:lnSpc>
              <a:spcBef>
                <a:spcPct val="0"/>
              </a:spcBef>
              <a:spcAft>
                <a:spcPct val="0"/>
              </a:spcAft>
              <a:buClrTx/>
              <a:buSzTx/>
              <a:tabLst/>
            </a:pPr>
            <a:endParaRPr kumimoji="0" lang="en-US" altLang="ja-JP" sz="1600" b="1" i="0" u="none" strike="noStrike" cap="none" normalizeH="0" baseline="0" dirty="0">
              <a:ln>
                <a:noFill/>
              </a:ln>
              <a:solidFill>
                <a:srgbClr val="000000"/>
              </a:solidFill>
              <a:effectLst/>
              <a:latin typeface="Calibri Ligh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Usted puede ahorrar m</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 de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$100</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d</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ó</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lares al a</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ñ</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o si escoge una cuenta de cheques sin cargos mensuales o sin requisito de balance m</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í</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nimo.</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No utilice su tarjeta de d</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é</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bito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ATH / ATM</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en lugares donde le cobren por usarla.</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Elimine los cargos por servicios que en realidad usted NO necesita, esto en cuentas como: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Tel</a:t>
            </a:r>
            <a:r>
              <a:rPr kumimoji="0" lang="es-PR" altLang="ja-JP" sz="1600" b="1" i="0" u="none" strike="noStrike" cap="none" normalizeH="0" baseline="0" dirty="0">
                <a:ln>
                  <a:noFill/>
                </a:ln>
                <a:solidFill>
                  <a:srgbClr val="404040"/>
                </a:solidFill>
                <a:effectLst/>
                <a:latin typeface="Calibri"/>
                <a:ea typeface="Calibri" pitchFamily="34" charset="0"/>
                <a:cs typeface="Times New Roman" pitchFamily="18" charset="0"/>
              </a:rPr>
              <a:t>é</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fono</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Celular</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Cable</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etc.</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Prepare una lista con anticipaci</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ó</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n y luego aseg</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ú</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rese de lo que en realidad le haga falta.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NOTA</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Nunca vaya al supermercado sin su lista y con hambre.</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Mantenga un pote o una alcanc</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í</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 donde pueda echar el cambio suelto  </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menudo</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que tenga al final del d</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í</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Aproveche los especiales, sobre todo </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Compra y el otro se lo lleva gratis</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Prepare y cocine la comida en su casa. </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Incluya a toda su familia en las decisiones de dinero, ya que contar</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con su apoyo y tendr</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é</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xito. </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Planifique en su presupuesto una cantidad de dinero que se utilizaran para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Gastos De D</a:t>
            </a:r>
            <a:r>
              <a:rPr kumimoji="0" lang="es-PR" altLang="ja-JP" sz="1600" b="1" i="0" u="none" strike="noStrike" cap="none" normalizeH="0" baseline="0" dirty="0">
                <a:ln>
                  <a:noFill/>
                </a:ln>
                <a:solidFill>
                  <a:srgbClr val="404040"/>
                </a:solidFill>
                <a:effectLst/>
                <a:latin typeface="Calibri"/>
                <a:ea typeface="Calibri" pitchFamily="34" charset="0"/>
                <a:cs typeface="Times New Roman" pitchFamily="18" charset="0"/>
              </a:rPr>
              <a:t>í</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a Familiar</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por ejemplo: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Cine</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Comida Familiar</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etc.</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Si tiene h</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bito de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FUMAR</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trate de conseguir ayuda para eliminar este h</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bito.</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NOTA</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Esto puede estar costando sobre </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$1,000</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d</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ó</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lares o m</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 en su presupuesto familiar.</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Haga sus compras de la pr</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ó</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xima Navidad despu</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é</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 de estas navidades.</a:t>
            </a: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Evite ser un </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Comprador Compulsivo</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Mantenga consigo s</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ó</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lo la cantidad de dinero que necesita.</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solidFill>
                <a:schemeClr val="tx1"/>
              </a:solidFill>
              <a:effectLst/>
              <a:latin typeface="Arial" pitchFamily="34" charset="0"/>
              <a:cs typeface="Arial" pitchFamily="34" charset="0"/>
            </a:endParaRPr>
          </a:p>
        </p:txBody>
      </p:sp>
      <p:sp>
        <p:nvSpPr>
          <p:cNvPr id="47107" name="Rectangle 3"/>
          <p:cNvSpPr>
            <a:spLocks noChangeArrowheads="1"/>
          </p:cNvSpPr>
          <p:nvPr/>
        </p:nvSpPr>
        <p:spPr bwMode="auto">
          <a:xfrm>
            <a:off x="6927272" y="240818"/>
            <a:ext cx="4142509" cy="4611414"/>
          </a:xfrm>
          <a:prstGeom prst="rect">
            <a:avLst/>
          </a:prstGeom>
          <a:noFill/>
          <a:ln w="9525">
            <a:noFill/>
            <a:miter lim="800000"/>
            <a:headEnd/>
            <a:tailEnd/>
          </a:ln>
          <a:effectLst/>
        </p:spPr>
        <p:txBody>
          <a:bodyPr vert="horz" wrap="square" lIns="0" tIns="228528" rIns="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PR" altLang="ja-JP" sz="1800" b="1" i="0" u="none" strike="noStrike" cap="none" normalizeH="0" baseline="0" dirty="0">
                <a:ln>
                  <a:noFill/>
                </a:ln>
                <a:solidFill>
                  <a:srgbClr val="0070C0"/>
                </a:solidFill>
                <a:effectLst/>
                <a:latin typeface="Calibri Light"/>
                <a:ea typeface="Times New Roman" pitchFamily="18" charset="0"/>
                <a:cs typeface="Times New Roman" pitchFamily="18" charset="0"/>
              </a:rPr>
              <a:t>¿</a:t>
            </a:r>
            <a:r>
              <a:rPr kumimoji="0" lang="es-PR" altLang="ja-JP" sz="1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De qu</a:t>
            </a:r>
            <a:r>
              <a:rPr kumimoji="0" lang="es-PR" altLang="ja-JP" sz="1800" b="1" i="0" u="none" strike="noStrike" cap="none" normalizeH="0" baseline="0" dirty="0">
                <a:ln>
                  <a:noFill/>
                </a:ln>
                <a:solidFill>
                  <a:srgbClr val="0070C0"/>
                </a:solidFill>
                <a:effectLst/>
                <a:latin typeface="Calibri Light"/>
                <a:ea typeface="Times New Roman" pitchFamily="18" charset="0"/>
                <a:cs typeface="Times New Roman" pitchFamily="18" charset="0"/>
              </a:rPr>
              <a:t>é</a:t>
            </a:r>
            <a:r>
              <a:rPr kumimoji="0" lang="es-PR" altLang="ja-JP" sz="1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 otras formas puedes Ahorrar? </a:t>
            </a:r>
          </a:p>
          <a:p>
            <a:pPr marL="0" marR="0" lvl="0" indent="0" algn="l" defTabSz="914400" rtl="0" eaLnBrk="1" fontAlgn="base" latinLnBrk="0" hangingPunct="1">
              <a:lnSpc>
                <a:spcPct val="100000"/>
              </a:lnSpc>
              <a:spcBef>
                <a:spcPct val="0"/>
              </a:spcBef>
              <a:spcAft>
                <a:spcPct val="0"/>
              </a:spcAft>
              <a:buClrTx/>
              <a:buSzTx/>
              <a:tabLst/>
            </a:pPr>
            <a:endParaRPr kumimoji="0" lang="en-US" altLang="ja-JP" sz="1800" b="1" i="0" u="none" strike="noStrike" cap="none" normalizeH="0" baseline="0" dirty="0">
              <a:ln>
                <a:noFill/>
              </a:ln>
              <a:solidFill>
                <a:srgbClr val="000000"/>
              </a:solidFill>
              <a:effectLst/>
              <a:latin typeface="Calibri Ligh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Prepare una lista y anote sus ideas de c</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ó</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mo ahorrar dinero</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Preguntas Claves</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s-PR" altLang="ja-JP" sz="1600" b="0" i="0" u="none" strike="noStrike" cap="none" normalizeH="0" baseline="0" dirty="0">
                <a:ln>
                  <a:noFill/>
                </a:ln>
                <a:solidFill>
                  <a:srgbClr val="404040"/>
                </a:solidFill>
                <a:effectLst/>
                <a:latin typeface="Calibri"/>
                <a:ea typeface="Times New Roman" pitchFamily="18"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De qu</a:t>
            </a:r>
            <a:r>
              <a:rPr kumimoji="0" lang="es-PR" altLang="ja-JP" sz="1600" b="0" i="0" u="none" strike="noStrike" cap="none" normalizeH="0" baseline="0" dirty="0">
                <a:ln>
                  <a:noFill/>
                </a:ln>
                <a:solidFill>
                  <a:srgbClr val="404040"/>
                </a:solidFill>
                <a:effectLst/>
                <a:latin typeface="Calibri"/>
                <a:ea typeface="Times New Roman" pitchFamily="18" charset="0"/>
                <a:cs typeface="Times New Roman" pitchFamily="18" charset="0"/>
              </a:rPr>
              <a:t>é</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otras formas puede ahorrar?</a:t>
            </a:r>
          </a:p>
          <a:p>
            <a:pPr marL="0" marR="0" lvl="0" indent="0" algn="l" defTabSz="914400" rtl="0" eaLnBrk="0" fontAlgn="base" latinLnBrk="0" hangingPunct="0">
              <a:lnSpc>
                <a:spcPct val="100000"/>
              </a:lnSpc>
              <a:spcBef>
                <a:spcPct val="0"/>
              </a:spcBef>
              <a:spcAft>
                <a:spcPct val="0"/>
              </a:spcAft>
              <a:buClrTx/>
              <a:buSzTx/>
              <a:tabLst/>
            </a:pPr>
            <a:endParaRPr lang="es-PR" altLang="ja-JP" sz="1600" dirty="0">
              <a:solidFill>
                <a:srgbClr val="404040"/>
              </a:solidFill>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_____________________________________</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_____________________________________</a:t>
            </a:r>
          </a:p>
          <a:p>
            <a:pPr marL="0" marR="0" lvl="0" indent="0" algn="l" defTabSz="914400" rtl="0" eaLnBrk="0" fontAlgn="base" latinLnBrk="0" hangingPunct="0">
              <a:lnSpc>
                <a:spcPct val="100000"/>
              </a:lnSpc>
              <a:spcBef>
                <a:spcPct val="0"/>
              </a:spcBef>
              <a:spcAft>
                <a:spcPct val="0"/>
              </a:spcAft>
              <a:buClrTx/>
              <a:buSzTx/>
              <a:buFontTx/>
              <a:buChar char="•"/>
              <a:tabLst/>
            </a:pPr>
            <a:r>
              <a:rPr lang="es-PR" altLang="ja-JP" sz="1600" dirty="0">
                <a:solidFill>
                  <a:srgbClr val="404040"/>
                </a:solidFill>
                <a:latin typeface="Arial Narrow" pitchFamily="34" charset="0"/>
                <a:cs typeface="Times New Roman" pitchFamily="18" charset="0"/>
              </a:rPr>
              <a:t>_____________________________________</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cs typeface="Times New Roman" pitchFamily="18" charset="0"/>
              </a:rPr>
              <a:t>_____________________________________</a:t>
            </a:r>
          </a:p>
          <a:p>
            <a:pPr marL="0" marR="0" lvl="0" indent="0" algn="l" defTabSz="914400" rtl="0" eaLnBrk="0" fontAlgn="base" latinLnBrk="0" hangingPunct="0">
              <a:lnSpc>
                <a:spcPct val="100000"/>
              </a:lnSpc>
              <a:spcBef>
                <a:spcPct val="0"/>
              </a:spcBef>
              <a:spcAft>
                <a:spcPct val="0"/>
              </a:spcAft>
              <a:buClrTx/>
              <a:buSzTx/>
              <a:buFontTx/>
              <a:buChar char="•"/>
              <a:tabLst/>
            </a:pPr>
            <a:r>
              <a:rPr lang="es-PR" altLang="ja-JP" sz="1600" dirty="0">
                <a:solidFill>
                  <a:srgbClr val="404040"/>
                </a:solidFill>
                <a:latin typeface="Arial Narrow" pitchFamily="34" charset="0"/>
                <a:cs typeface="Times New Roman" pitchFamily="18" charset="0"/>
              </a:rPr>
              <a:t>_____________________________________</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cs typeface="Times New Roman" pitchFamily="18" charset="0"/>
              </a:rPr>
              <a:t>_____________________________________</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solidFill>
                <a:schemeClr val="tx1"/>
              </a:solidFill>
              <a:effectLst/>
              <a:latin typeface="Arial" pitchFamily="34" charset="0"/>
              <a:cs typeface="Arial" pitchFamily="34" charset="0"/>
            </a:endParaRPr>
          </a:p>
        </p:txBody>
      </p:sp>
      <p:pic>
        <p:nvPicPr>
          <p:cNvPr id="47106" name="Picture 9" descr="http://www.conevyt.org.mx/cursos/cursos/org_bolsillo/main/unidades/imagenes/u1/u1t3_presupuesto.jpg"/>
          <p:cNvPicPr>
            <a:picLocks noChangeAspect="1" noChangeArrowheads="1"/>
          </p:cNvPicPr>
          <p:nvPr/>
        </p:nvPicPr>
        <p:blipFill>
          <a:blip r:embed="rId2" cstate="print"/>
          <a:srcRect/>
          <a:stretch>
            <a:fillRect/>
          </a:stretch>
        </p:blipFill>
        <p:spPr bwMode="auto">
          <a:xfrm>
            <a:off x="9906000" y="5014512"/>
            <a:ext cx="1803400" cy="164187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263238" y="176725"/>
            <a:ext cx="5056907" cy="5016758"/>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PR" b="0" i="0" u="none" strike="noStrike" cap="none" normalizeH="0" baseline="0" dirty="0">
                <a:ln>
                  <a:noFill/>
                </a:ln>
                <a:solidFill>
                  <a:srgbClr val="404040"/>
                </a:solidFill>
                <a:effectLst/>
                <a:latin typeface="Arial Narrow" pitchFamily="34" charset="0"/>
                <a:ea typeface="Calibri" pitchFamily="34" charset="0"/>
                <a:cs typeface="Arial" pitchFamily="34" charset="0"/>
              </a:rPr>
              <a:t>Aunque no lo crea, hay una gran diferencia entre </a:t>
            </a:r>
            <a:r>
              <a:rPr kumimoji="0" lang="es-PR" b="1" i="0" u="none" strike="noStrike" cap="none" normalizeH="0" baseline="0" dirty="0">
                <a:ln>
                  <a:noFill/>
                </a:ln>
                <a:solidFill>
                  <a:srgbClr val="404040"/>
                </a:solidFill>
                <a:effectLst/>
                <a:latin typeface="Arial Narrow" pitchFamily="34" charset="0"/>
                <a:ea typeface="Calibri" pitchFamily="34" charset="0"/>
                <a:cs typeface="Arial" pitchFamily="34" charset="0"/>
              </a:rPr>
              <a:t>NESECIDADES</a:t>
            </a:r>
            <a:r>
              <a:rPr kumimoji="0" lang="es-PR" b="0" i="0" u="none" strike="noStrike" cap="none" normalizeH="0" baseline="0" dirty="0">
                <a:ln>
                  <a:noFill/>
                </a:ln>
                <a:solidFill>
                  <a:srgbClr val="404040"/>
                </a:solidFill>
                <a:effectLst/>
                <a:latin typeface="Arial Narrow" pitchFamily="34" charset="0"/>
                <a:ea typeface="Calibri" pitchFamily="34" charset="0"/>
                <a:cs typeface="Arial" pitchFamily="34" charset="0"/>
              </a:rPr>
              <a:t> y </a:t>
            </a:r>
            <a:r>
              <a:rPr kumimoji="0" lang="es-PR" b="1" i="0" u="none" strike="noStrike" cap="none" normalizeH="0" baseline="0" dirty="0">
                <a:ln>
                  <a:noFill/>
                </a:ln>
                <a:solidFill>
                  <a:srgbClr val="404040"/>
                </a:solidFill>
                <a:effectLst/>
                <a:latin typeface="Arial Narrow" pitchFamily="34" charset="0"/>
                <a:ea typeface="Calibri" pitchFamily="34" charset="0"/>
                <a:cs typeface="Arial" pitchFamily="34" charset="0"/>
              </a:rPr>
              <a:t>DESEOS</a:t>
            </a:r>
            <a:r>
              <a:rPr kumimoji="0" lang="es-PR" b="0" i="0" u="none" strike="noStrike" cap="none" normalizeH="0" baseline="0" dirty="0">
                <a:ln>
                  <a:noFill/>
                </a:ln>
                <a:solidFill>
                  <a:srgbClr val="404040"/>
                </a:solidFill>
                <a:effectLst/>
                <a:latin typeface="Calibri"/>
                <a:ea typeface="Calibri"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Primero, usted debe ser muy honesto acerca de sus necesidades y sus deseos.  Para ayudarle a distinguir entre ambos, tiene que completar el Ejercicio </a:t>
            </a:r>
            <a:r>
              <a:rPr kumimoji="0" lang="es-PR" altLang="ja-JP" sz="1600" b="0" i="0" u="none" strike="noStrike" cap="none" normalizeH="0" baseline="0" dirty="0">
                <a:ln>
                  <a:noFill/>
                </a:ln>
                <a:solidFill>
                  <a:srgbClr val="404040"/>
                </a:solidFill>
                <a:effectLst/>
                <a:latin typeface="Calibri"/>
                <a:ea typeface="Times New Roman" pitchFamily="18" charset="0"/>
                <a:cs typeface="Arial" pitchFamily="34" charset="0"/>
              </a:rPr>
              <a:t>“</a:t>
            </a:r>
            <a:r>
              <a:rPr kumimoji="0" lang="es-PR" altLang="ja-JP" sz="1600" b="1" i="0" u="none" strike="noStrike" cap="none" normalizeH="0" baseline="0" dirty="0">
                <a:ln>
                  <a:noFill/>
                </a:ln>
                <a:solidFill>
                  <a:srgbClr val="404040"/>
                </a:solidFill>
                <a:effectLst/>
                <a:latin typeface="Calibri"/>
                <a:ea typeface="Times New Roman" pitchFamily="18" charset="0"/>
                <a:cs typeface="Arial" pitchFamily="34" charset="0"/>
              </a:rPr>
              <a:t>¿</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Qu</a:t>
            </a:r>
            <a:r>
              <a:rPr kumimoji="0" lang="es-PR" altLang="ja-JP" sz="1600" b="1" i="0" u="none" strike="noStrike" cap="none" normalizeH="0" baseline="0" dirty="0">
                <a:ln>
                  <a:noFill/>
                </a:ln>
                <a:solidFill>
                  <a:srgbClr val="404040"/>
                </a:solidFill>
                <a:effectLst/>
                <a:latin typeface="Calibri"/>
                <a:ea typeface="Times New Roman" pitchFamily="18" charset="0"/>
                <a:cs typeface="Arial" pitchFamily="34" charset="0"/>
              </a:rPr>
              <a:t>é</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 necesito? vs. </a:t>
            </a:r>
            <a:r>
              <a:rPr kumimoji="0" lang="es-PR" altLang="ja-JP" sz="1600" b="1" i="0" u="none" strike="noStrike" cap="none" normalizeH="0" baseline="0" dirty="0">
                <a:ln>
                  <a:noFill/>
                </a:ln>
                <a:solidFill>
                  <a:srgbClr val="404040"/>
                </a:solidFill>
                <a:effectLst/>
                <a:latin typeface="Calibri"/>
                <a:ea typeface="Times New Roman" pitchFamily="18" charset="0"/>
                <a:cs typeface="Arial" pitchFamily="34" charset="0"/>
              </a:rPr>
              <a:t>¿</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Qu</a:t>
            </a:r>
            <a:r>
              <a:rPr kumimoji="0" lang="es-PR" altLang="ja-JP" sz="1600" b="1" i="0" u="none" strike="noStrike" cap="none" normalizeH="0" baseline="0" dirty="0">
                <a:ln>
                  <a:noFill/>
                </a:ln>
                <a:solidFill>
                  <a:srgbClr val="404040"/>
                </a:solidFill>
                <a:effectLst/>
                <a:latin typeface="Calibri"/>
                <a:ea typeface="Times New Roman" pitchFamily="18" charset="0"/>
                <a:cs typeface="Arial" pitchFamily="34" charset="0"/>
              </a:rPr>
              <a:t>é</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 quiero?</a:t>
            </a:r>
            <a:r>
              <a:rPr kumimoji="0" lang="es-PR" altLang="ja-JP" sz="1600" b="0" i="0" u="none" strike="noStrike" cap="none" normalizeH="0" baseline="0" dirty="0">
                <a:ln>
                  <a:noFill/>
                </a:ln>
                <a:solidFill>
                  <a:srgbClr val="404040"/>
                </a:solidFill>
                <a:effectLst/>
                <a:latin typeface="Calibri"/>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Luego, deber</a:t>
            </a:r>
            <a:r>
              <a:rPr kumimoji="0" lang="es-PR" altLang="ja-JP" sz="1600" b="0" i="0" u="none" strike="noStrike" cap="none" normalizeH="0" baseline="0" dirty="0">
                <a:ln>
                  <a:noFill/>
                </a:ln>
                <a:solidFill>
                  <a:srgbClr val="404040"/>
                </a:solidFill>
                <a:effectLst/>
                <a:latin typeface="Calibri"/>
                <a:ea typeface="Times New Roman" pitchFamily="18" charset="0"/>
                <a:cs typeface="Arial" pitchFamily="34" charset="0"/>
              </a:rPr>
              <a:t>á</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 estar consiente de c</a:t>
            </a:r>
            <a:r>
              <a:rPr kumimoji="0" lang="es-PR" altLang="ja-JP" sz="1600" b="0" i="0" u="none" strike="noStrike" cap="none" normalizeH="0" baseline="0" dirty="0">
                <a:ln>
                  <a:noFill/>
                </a:ln>
                <a:solidFill>
                  <a:srgbClr val="404040"/>
                </a:solidFill>
                <a:effectLst/>
                <a:latin typeface="Calibri"/>
                <a:ea typeface="Times New Roman" pitchFamily="18" charset="0"/>
                <a:cs typeface="Arial" pitchFamily="34" charset="0"/>
              </a:rPr>
              <a:t>ó</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mo gasta su dinero completando el Ejercicio </a:t>
            </a:r>
            <a:r>
              <a:rPr kumimoji="0" lang="es-PR" altLang="ja-JP" sz="1600" b="0" i="0" u="none" strike="noStrike" cap="none" normalizeH="0" baseline="0" dirty="0">
                <a:ln>
                  <a:noFill/>
                </a:ln>
                <a:solidFill>
                  <a:srgbClr val="404040"/>
                </a:solidFill>
                <a:effectLst/>
                <a:latin typeface="Calibri"/>
                <a:ea typeface="Times New Roman" pitchFamily="18" charset="0"/>
                <a:cs typeface="Arial" pitchFamily="34" charset="0"/>
              </a:rPr>
              <a:t>“</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Donde Termina Mi Dinero</a:t>
            </a:r>
            <a:r>
              <a:rPr kumimoji="0" lang="es-PR" altLang="ja-JP" sz="1600" b="0" i="0" u="none" strike="noStrike" cap="none" normalizeH="0" baseline="0" dirty="0">
                <a:ln>
                  <a:noFill/>
                </a:ln>
                <a:solidFill>
                  <a:srgbClr val="404040"/>
                </a:solidFill>
                <a:effectLst/>
                <a:latin typeface="Calibri"/>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Finalmente en el </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m</a:t>
            </a:r>
            <a:r>
              <a:rPr kumimoji="0" lang="es-PR" altLang="ja-JP" sz="1600" b="1" i="0" u="none" strike="noStrike" cap="none" normalizeH="0" baseline="0" dirty="0">
                <a:ln>
                  <a:noFill/>
                </a:ln>
                <a:solidFill>
                  <a:srgbClr val="404040"/>
                </a:solidFill>
                <a:effectLst/>
                <a:latin typeface="Calibri"/>
                <a:ea typeface="Times New Roman" pitchFamily="18" charset="0"/>
                <a:cs typeface="Arial" pitchFamily="34" charset="0"/>
              </a:rPr>
              <a:t>ó</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dulo 4</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 completar</a:t>
            </a:r>
            <a:r>
              <a:rPr kumimoji="0" lang="es-PR" altLang="ja-JP" sz="1600" b="0" i="0" u="none" strike="noStrike" cap="none" normalizeH="0" baseline="0" dirty="0">
                <a:ln>
                  <a:noFill/>
                </a:ln>
                <a:solidFill>
                  <a:srgbClr val="404040"/>
                </a:solidFill>
                <a:effectLst/>
                <a:latin typeface="Calibri"/>
                <a:ea typeface="Times New Roman" pitchFamily="18" charset="0"/>
                <a:cs typeface="Arial" pitchFamily="34" charset="0"/>
              </a:rPr>
              <a:t>á</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Arial" pitchFamily="34" charset="0"/>
              </a:rPr>
              <a:t> un presupuesto</a:t>
            </a:r>
          </a:p>
          <a:p>
            <a:pPr marL="0" marR="0" lvl="0" indent="0" algn="l" defTabSz="914400" rtl="0" eaLnBrk="0" fontAlgn="base" latinLnBrk="0" hangingPunct="0">
              <a:lnSpc>
                <a:spcPct val="100000"/>
              </a:lnSpc>
              <a:spcBef>
                <a:spcPct val="0"/>
              </a:spcBef>
              <a:spcAft>
                <a:spcPct val="0"/>
              </a:spcAft>
              <a:buClrTx/>
              <a:buSzTx/>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Necesidad vs Deseo: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Necesidad </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es algo que no puedes dejar de tener, que es b</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sico y necesario para tu subsistencia.</a:t>
            </a: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altLang="ja-JP" sz="1600" b="0" i="0" u="none" strike="noStrike" cap="none" normalizeH="0" baseline="0" dirty="0">
              <a:ln>
                <a:noFill/>
              </a:ln>
              <a:solidFill>
                <a:srgbClr val="404040"/>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s-PR" altLang="ja-JP" sz="1600" b="1"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Deseo</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a:t>
            </a:r>
            <a:r>
              <a:rPr kumimoji="0" lang="es-PR" altLang="ja-JP" sz="1600" b="0" i="0" u="none" strike="noStrike" cap="none" normalizeH="0" baseline="0" dirty="0">
                <a:ln>
                  <a:noFill/>
                </a:ln>
                <a:solidFill>
                  <a:srgbClr val="404040"/>
                </a:solidFill>
                <a:effectLst/>
                <a:latin typeface="Calibri"/>
                <a:ea typeface="Calibri" pitchFamily="34"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 es algo que no es absolutamente necesario, pero que es bueno y quieres tener.</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nvGraphicFramePr>
        <p:xfrm>
          <a:off x="5985165" y="3234372"/>
          <a:ext cx="4617979" cy="3073878"/>
        </p:xfrm>
        <a:graphic>
          <a:graphicData uri="http://schemas.openxmlformats.org/drawingml/2006/table">
            <a:tbl>
              <a:tblPr/>
              <a:tblGrid>
                <a:gridCol w="2065475">
                  <a:extLst>
                    <a:ext uri="{9D8B030D-6E8A-4147-A177-3AD203B41FA5}">
                      <a16:colId xmlns:a16="http://schemas.microsoft.com/office/drawing/2014/main" val="20000"/>
                    </a:ext>
                  </a:extLst>
                </a:gridCol>
                <a:gridCol w="2552504">
                  <a:extLst>
                    <a:ext uri="{9D8B030D-6E8A-4147-A177-3AD203B41FA5}">
                      <a16:colId xmlns:a16="http://schemas.microsoft.com/office/drawing/2014/main" val="20001"/>
                    </a:ext>
                  </a:extLst>
                </a:gridCol>
              </a:tblGrid>
              <a:tr h="483382">
                <a:tc>
                  <a:txBody>
                    <a:bodyPr/>
                    <a:lstStyle/>
                    <a:p>
                      <a:pPr marL="228600" marR="0" algn="ctr">
                        <a:lnSpc>
                          <a:spcPct val="115000"/>
                        </a:lnSpc>
                        <a:spcBef>
                          <a:spcPts val="0"/>
                        </a:spcBef>
                        <a:spcAft>
                          <a:spcPts val="800"/>
                        </a:spcAft>
                      </a:pPr>
                      <a:r>
                        <a:rPr lang="es-PR" sz="1400" b="1" dirty="0">
                          <a:solidFill>
                            <a:srgbClr val="404040"/>
                          </a:solidFill>
                          <a:latin typeface="Arial Narrow"/>
                          <a:ea typeface="Calibri"/>
                          <a:cs typeface="Times New Roman"/>
                        </a:rPr>
                        <a:t>Necesidad</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9050" cap="flat" cmpd="sng" algn="ctr">
                      <a:solidFill>
                        <a:srgbClr val="9CC2E5"/>
                      </a:solidFill>
                      <a:prstDash val="solid"/>
                      <a:round/>
                      <a:headEnd type="none" w="med" len="med"/>
                      <a:tailEnd type="none" w="med" len="med"/>
                    </a:lnB>
                  </a:tcPr>
                </a:tc>
                <a:tc>
                  <a:txBody>
                    <a:bodyPr/>
                    <a:lstStyle/>
                    <a:p>
                      <a:pPr marL="228600" marR="0" algn="ctr">
                        <a:lnSpc>
                          <a:spcPct val="115000"/>
                        </a:lnSpc>
                        <a:spcBef>
                          <a:spcPts val="0"/>
                        </a:spcBef>
                        <a:spcAft>
                          <a:spcPts val="800"/>
                        </a:spcAft>
                      </a:pPr>
                      <a:r>
                        <a:rPr lang="es-PR" sz="1400" b="1" dirty="0">
                          <a:solidFill>
                            <a:srgbClr val="404040"/>
                          </a:solidFill>
                          <a:latin typeface="Arial Narrow"/>
                          <a:ea typeface="Calibri"/>
                          <a:cs typeface="Times New Roman"/>
                        </a:rPr>
                        <a:t>Deseo</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905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10000"/>
                  </a:ext>
                </a:extLst>
              </a:tr>
              <a:tr h="410229">
                <a:tc>
                  <a:txBody>
                    <a:bodyPr/>
                    <a:lstStyle/>
                    <a:p>
                      <a:pPr marL="457200" marR="0" indent="-228600" algn="l">
                        <a:lnSpc>
                          <a:spcPct val="115000"/>
                        </a:lnSpc>
                        <a:spcBef>
                          <a:spcPts val="0"/>
                        </a:spcBef>
                        <a:spcAft>
                          <a:spcPts val="800"/>
                        </a:spcAft>
                        <a:tabLst>
                          <a:tab pos="457200" algn="l"/>
                        </a:tabLst>
                      </a:pPr>
                      <a:r>
                        <a:rPr lang="es-PR" sz="1400">
                          <a:solidFill>
                            <a:srgbClr val="404040"/>
                          </a:solidFill>
                          <a:latin typeface="Arial Narrow"/>
                          <a:ea typeface="Calibri"/>
                          <a:cs typeface="Times New Roman"/>
                        </a:rPr>
                        <a:t>Comida</a:t>
                      </a:r>
                      <a:endParaRPr lang="en-US" sz="140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905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342900" marR="0" lvl="0" indent="-342900" algn="l">
                        <a:lnSpc>
                          <a:spcPct val="115000"/>
                        </a:lnSpc>
                        <a:spcBef>
                          <a:spcPts val="0"/>
                        </a:spcBef>
                        <a:spcAft>
                          <a:spcPts val="800"/>
                        </a:spcAft>
                        <a:buFont typeface="+mj-lt"/>
                        <a:buAutoNum type="alphaLcParenR"/>
                        <a:tabLst>
                          <a:tab pos="457200" algn="l"/>
                        </a:tabLst>
                      </a:pPr>
                      <a:r>
                        <a:rPr lang="es-PR" sz="1400" dirty="0">
                          <a:solidFill>
                            <a:srgbClr val="404040"/>
                          </a:solidFill>
                          <a:latin typeface="Arial Narrow"/>
                          <a:ea typeface="Calibri"/>
                          <a:cs typeface="Times New Roman"/>
                        </a:rPr>
                        <a:t>Comida de un restaurante</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905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10001"/>
                  </a:ext>
                </a:extLst>
              </a:tr>
              <a:tr h="410229">
                <a:tc>
                  <a:txBody>
                    <a:bodyPr/>
                    <a:lstStyle/>
                    <a:p>
                      <a:pPr marL="342900" marR="0" lvl="0" indent="-342900" algn="l">
                        <a:lnSpc>
                          <a:spcPct val="115000"/>
                        </a:lnSpc>
                        <a:spcBef>
                          <a:spcPts val="0"/>
                        </a:spcBef>
                        <a:spcAft>
                          <a:spcPts val="800"/>
                        </a:spcAft>
                        <a:buFont typeface="+mj-lt"/>
                        <a:buAutoNum type="alphaLcParenR" startAt="2"/>
                        <a:tabLst>
                          <a:tab pos="457200" algn="l"/>
                        </a:tabLst>
                      </a:pPr>
                      <a:r>
                        <a:rPr lang="es-PR" sz="1400">
                          <a:solidFill>
                            <a:srgbClr val="404040"/>
                          </a:solidFill>
                          <a:latin typeface="Arial Narrow"/>
                          <a:ea typeface="Calibri"/>
                          <a:cs typeface="Times New Roman"/>
                        </a:rPr>
                        <a:t>Ropa</a:t>
                      </a:r>
                      <a:endParaRPr lang="en-US" sz="140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tc>
                  <a:txBody>
                    <a:bodyPr/>
                    <a:lstStyle/>
                    <a:p>
                      <a:pPr marL="342900" marR="0" lvl="0" indent="-342900" algn="l">
                        <a:lnSpc>
                          <a:spcPct val="115000"/>
                        </a:lnSpc>
                        <a:spcBef>
                          <a:spcPts val="0"/>
                        </a:spcBef>
                        <a:spcAft>
                          <a:spcPts val="800"/>
                        </a:spcAft>
                        <a:buFont typeface="+mj-lt"/>
                        <a:buAutoNum type="alphaLcParenR" startAt="2"/>
                        <a:tabLst>
                          <a:tab pos="457200" algn="l"/>
                        </a:tabLst>
                      </a:pPr>
                      <a:r>
                        <a:rPr lang="es-PR" sz="1400" dirty="0">
                          <a:solidFill>
                            <a:srgbClr val="404040"/>
                          </a:solidFill>
                          <a:latin typeface="Arial Narrow"/>
                          <a:ea typeface="Calibri"/>
                          <a:cs typeface="Times New Roman"/>
                        </a:rPr>
                        <a:t>Ropa de diseñadores</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10002"/>
                  </a:ext>
                </a:extLst>
              </a:tr>
              <a:tr h="410229">
                <a:tc>
                  <a:txBody>
                    <a:bodyPr/>
                    <a:lstStyle/>
                    <a:p>
                      <a:pPr marL="342900" marR="0" lvl="0" indent="-342900" algn="l">
                        <a:lnSpc>
                          <a:spcPct val="115000"/>
                        </a:lnSpc>
                        <a:spcBef>
                          <a:spcPts val="0"/>
                        </a:spcBef>
                        <a:spcAft>
                          <a:spcPts val="800"/>
                        </a:spcAft>
                        <a:buFont typeface="+mj-lt"/>
                        <a:buAutoNum type="alphaLcParenR" startAt="3"/>
                        <a:tabLst>
                          <a:tab pos="457200" algn="l"/>
                        </a:tabLst>
                      </a:pPr>
                      <a:r>
                        <a:rPr lang="es-PR" sz="1400">
                          <a:solidFill>
                            <a:srgbClr val="404040"/>
                          </a:solidFill>
                          <a:latin typeface="Arial Narrow"/>
                          <a:ea typeface="Calibri"/>
                          <a:cs typeface="Times New Roman"/>
                        </a:rPr>
                        <a:t>Casa</a:t>
                      </a:r>
                      <a:endParaRPr lang="en-US" sz="140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457200" marR="0" indent="-228600" algn="l">
                        <a:lnSpc>
                          <a:spcPct val="115000"/>
                        </a:lnSpc>
                        <a:spcBef>
                          <a:spcPts val="0"/>
                        </a:spcBef>
                        <a:spcAft>
                          <a:spcPts val="800"/>
                        </a:spcAft>
                        <a:tabLst>
                          <a:tab pos="457200" algn="l"/>
                        </a:tabLst>
                      </a:pPr>
                      <a:r>
                        <a:rPr lang="es-PR" sz="1400" dirty="0">
                          <a:solidFill>
                            <a:srgbClr val="404040"/>
                          </a:solidFill>
                          <a:latin typeface="Arial Narrow"/>
                          <a:ea typeface="Calibri"/>
                          <a:cs typeface="Times New Roman"/>
                        </a:rPr>
                        <a:t>Una mansión o un apartamento lujoso</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10003"/>
                  </a:ext>
                </a:extLst>
              </a:tr>
              <a:tr h="410229">
                <a:tc>
                  <a:txBody>
                    <a:bodyPr/>
                    <a:lstStyle/>
                    <a:p>
                      <a:pPr marL="342900" marR="0" lvl="0" indent="-342900" algn="l">
                        <a:lnSpc>
                          <a:spcPct val="115000"/>
                        </a:lnSpc>
                        <a:spcBef>
                          <a:spcPts val="0"/>
                        </a:spcBef>
                        <a:spcAft>
                          <a:spcPts val="800"/>
                        </a:spcAft>
                        <a:buFont typeface="+mj-lt"/>
                        <a:buAutoNum type="alphaLcParenR" startAt="4"/>
                        <a:tabLst>
                          <a:tab pos="457200" algn="l"/>
                        </a:tabLst>
                      </a:pPr>
                      <a:r>
                        <a:rPr lang="es-PR" sz="1400">
                          <a:solidFill>
                            <a:srgbClr val="404040"/>
                          </a:solidFill>
                          <a:latin typeface="Arial Narrow"/>
                          <a:ea typeface="Calibri"/>
                          <a:cs typeface="Times New Roman"/>
                        </a:rPr>
                        <a:t>Buena salud y relajamiento</a:t>
                      </a:r>
                      <a:endParaRPr lang="en-US" sz="140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tc>
                  <a:txBody>
                    <a:bodyPr/>
                    <a:lstStyle/>
                    <a:p>
                      <a:pPr marL="342900" marR="0" lvl="0" indent="-342900" algn="l">
                        <a:lnSpc>
                          <a:spcPct val="115000"/>
                        </a:lnSpc>
                        <a:spcBef>
                          <a:spcPts val="0"/>
                        </a:spcBef>
                        <a:spcAft>
                          <a:spcPts val="800"/>
                        </a:spcAft>
                        <a:buFont typeface="+mj-lt"/>
                        <a:buAutoNum type="alphaLcParenR" startAt="4"/>
                        <a:tabLst>
                          <a:tab pos="457200" algn="l"/>
                        </a:tabLst>
                      </a:pPr>
                      <a:r>
                        <a:rPr lang="es-PR" sz="1400" dirty="0">
                          <a:solidFill>
                            <a:srgbClr val="404040"/>
                          </a:solidFill>
                          <a:latin typeface="Arial Narrow"/>
                          <a:ea typeface="Calibri"/>
                          <a:cs typeface="Times New Roman"/>
                        </a:rPr>
                        <a:t>Viaje en un crucero</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10004"/>
                  </a:ext>
                </a:extLst>
              </a:tr>
              <a:tr h="410229">
                <a:tc>
                  <a:txBody>
                    <a:bodyPr/>
                    <a:lstStyle/>
                    <a:p>
                      <a:pPr marL="342900" marR="0" lvl="0" indent="-342900" algn="l">
                        <a:lnSpc>
                          <a:spcPct val="115000"/>
                        </a:lnSpc>
                        <a:spcBef>
                          <a:spcPts val="0"/>
                        </a:spcBef>
                        <a:spcAft>
                          <a:spcPts val="800"/>
                        </a:spcAft>
                        <a:buFont typeface="+mj-lt"/>
                        <a:buAutoNum type="alphaLcParenR" startAt="5"/>
                        <a:tabLst>
                          <a:tab pos="457200" algn="l"/>
                        </a:tabLst>
                      </a:pPr>
                      <a:r>
                        <a:rPr lang="es-PR" sz="1400">
                          <a:solidFill>
                            <a:srgbClr val="404040"/>
                          </a:solidFill>
                          <a:latin typeface="Arial Narrow"/>
                          <a:ea typeface="Calibri"/>
                          <a:cs typeface="Times New Roman"/>
                        </a:rPr>
                        <a:t>Transportación</a:t>
                      </a:r>
                      <a:endParaRPr lang="en-US" sz="140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342900" marR="0" lvl="0" indent="-342900" algn="l">
                        <a:lnSpc>
                          <a:spcPct val="115000"/>
                        </a:lnSpc>
                        <a:spcBef>
                          <a:spcPts val="0"/>
                        </a:spcBef>
                        <a:spcAft>
                          <a:spcPts val="800"/>
                        </a:spcAft>
                        <a:buFont typeface="+mj-lt"/>
                        <a:buAutoNum type="alphaLcParenR" startAt="5"/>
                        <a:tabLst>
                          <a:tab pos="457200" algn="l"/>
                        </a:tabLst>
                      </a:pPr>
                      <a:r>
                        <a:rPr lang="es-PR" sz="1400" dirty="0">
                          <a:solidFill>
                            <a:srgbClr val="404040"/>
                          </a:solidFill>
                          <a:latin typeface="Arial Narrow"/>
                          <a:ea typeface="Calibri"/>
                          <a:cs typeface="Times New Roman"/>
                        </a:rPr>
                        <a:t>Carro Deportivo</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10005"/>
                  </a:ext>
                </a:extLst>
              </a:tr>
              <a:tr h="410229">
                <a:tc>
                  <a:txBody>
                    <a:bodyPr/>
                    <a:lstStyle/>
                    <a:p>
                      <a:pPr marL="342900" marR="0" lvl="0" indent="-342900" algn="l">
                        <a:lnSpc>
                          <a:spcPct val="115000"/>
                        </a:lnSpc>
                        <a:spcBef>
                          <a:spcPts val="0"/>
                        </a:spcBef>
                        <a:spcAft>
                          <a:spcPts val="800"/>
                        </a:spcAft>
                        <a:buFont typeface="+mj-lt"/>
                        <a:buAutoNum type="alphaLcParenR" startAt="6"/>
                        <a:tabLst>
                          <a:tab pos="457200" algn="l"/>
                        </a:tabLst>
                      </a:pPr>
                      <a:r>
                        <a:rPr lang="es-PR" sz="1400">
                          <a:solidFill>
                            <a:srgbClr val="404040"/>
                          </a:solidFill>
                          <a:latin typeface="Arial Narrow"/>
                          <a:ea typeface="Calibri"/>
                          <a:cs typeface="Times New Roman"/>
                        </a:rPr>
                        <a:t>Entretenimiento</a:t>
                      </a:r>
                      <a:endParaRPr lang="en-US" sz="140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tc>
                  <a:txBody>
                    <a:bodyPr/>
                    <a:lstStyle/>
                    <a:p>
                      <a:pPr marL="342900" marR="0" lvl="0" indent="-342900" algn="l">
                        <a:lnSpc>
                          <a:spcPct val="115000"/>
                        </a:lnSpc>
                        <a:spcBef>
                          <a:spcPts val="0"/>
                        </a:spcBef>
                        <a:spcAft>
                          <a:spcPts val="800"/>
                        </a:spcAft>
                        <a:buFont typeface="+mj-lt"/>
                        <a:buAutoNum type="alphaLcParenR" startAt="6"/>
                        <a:tabLst>
                          <a:tab pos="457200" algn="l"/>
                        </a:tabLst>
                      </a:pPr>
                      <a:r>
                        <a:rPr lang="es-PR" sz="1400" dirty="0">
                          <a:solidFill>
                            <a:srgbClr val="404040"/>
                          </a:solidFill>
                          <a:latin typeface="Arial Narrow"/>
                          <a:ea typeface="Calibri"/>
                          <a:cs typeface="Times New Roman"/>
                        </a:rPr>
                        <a:t>Cable TV o Cine</a:t>
                      </a:r>
                      <a:endParaRPr lang="en-US" sz="1400" dirty="0">
                        <a:solidFill>
                          <a:srgbClr val="2E74B5"/>
                        </a:solidFill>
                        <a:latin typeface="Calibri"/>
                        <a:ea typeface="Calibri"/>
                        <a:cs typeface="Times New Roman"/>
                      </a:endParaRPr>
                    </a:p>
                  </a:txBody>
                  <a:tcPr marL="68580" marR="68580" marT="0" marB="0" anchor="ctr">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 name="Rectangle 3"/>
          <p:cNvSpPr/>
          <p:nvPr/>
        </p:nvSpPr>
        <p:spPr>
          <a:xfrm>
            <a:off x="5860473" y="459847"/>
            <a:ext cx="4973781" cy="2585323"/>
          </a:xfrm>
          <a:prstGeom prst="rect">
            <a:avLst/>
          </a:prstGeom>
        </p:spPr>
        <p:txBody>
          <a:bodyPr wrap="square">
            <a:spAutoFit/>
          </a:bodyPr>
          <a:lstStyle/>
          <a:p>
            <a:r>
              <a:rPr lang="es-PR" altLang="ja-JP" dirty="0">
                <a:solidFill>
                  <a:srgbClr val="404040"/>
                </a:solidFill>
                <a:latin typeface="Arial Narrow" pitchFamily="34" charset="0"/>
                <a:ea typeface="Calibri" pitchFamily="34" charset="0"/>
                <a:cs typeface="Times New Roman" pitchFamily="18" charset="0"/>
              </a:rPr>
              <a:t> Por lo general son pocas las necesidades básicas del ser humano (</a:t>
            </a:r>
            <a:r>
              <a:rPr lang="es-PR" altLang="ja-JP" b="1" dirty="0">
                <a:solidFill>
                  <a:srgbClr val="404040"/>
                </a:solidFill>
                <a:latin typeface="Arial Narrow" pitchFamily="34" charset="0"/>
                <a:ea typeface="Calibri" pitchFamily="34" charset="0"/>
                <a:cs typeface="Times New Roman" pitchFamily="18" charset="0"/>
              </a:rPr>
              <a:t>sustento</a:t>
            </a:r>
            <a:r>
              <a:rPr lang="es-PR" altLang="ja-JP" dirty="0">
                <a:solidFill>
                  <a:srgbClr val="404040"/>
                </a:solidFill>
                <a:latin typeface="Arial Narrow" pitchFamily="34" charset="0"/>
                <a:ea typeface="Calibri" pitchFamily="34" charset="0"/>
                <a:cs typeface="Times New Roman" pitchFamily="18" charset="0"/>
              </a:rPr>
              <a:t>, </a:t>
            </a:r>
            <a:r>
              <a:rPr lang="es-PR" altLang="ja-JP" b="1" dirty="0">
                <a:solidFill>
                  <a:srgbClr val="404040"/>
                </a:solidFill>
                <a:latin typeface="Arial Narrow" pitchFamily="34" charset="0"/>
                <a:ea typeface="Calibri" pitchFamily="34" charset="0"/>
                <a:cs typeface="Times New Roman" pitchFamily="18" charset="0"/>
              </a:rPr>
              <a:t>ropa</a:t>
            </a:r>
            <a:r>
              <a:rPr lang="es-PR" altLang="ja-JP" dirty="0">
                <a:solidFill>
                  <a:srgbClr val="404040"/>
                </a:solidFill>
                <a:latin typeface="Arial Narrow" pitchFamily="34" charset="0"/>
                <a:ea typeface="Calibri" pitchFamily="34" charset="0"/>
                <a:cs typeface="Times New Roman" pitchFamily="18" charset="0"/>
              </a:rPr>
              <a:t> y </a:t>
            </a:r>
            <a:r>
              <a:rPr lang="es-PR" altLang="ja-JP" b="1" dirty="0">
                <a:solidFill>
                  <a:srgbClr val="404040"/>
                </a:solidFill>
                <a:latin typeface="Arial Narrow" pitchFamily="34" charset="0"/>
                <a:ea typeface="Calibri" pitchFamily="34" charset="0"/>
                <a:cs typeface="Times New Roman" pitchFamily="18" charset="0"/>
              </a:rPr>
              <a:t>albergue</a:t>
            </a:r>
            <a:r>
              <a:rPr lang="es-PR" altLang="ja-JP" dirty="0">
                <a:solidFill>
                  <a:srgbClr val="404040"/>
                </a:solidFill>
                <a:latin typeface="Arial Narrow" pitchFamily="34" charset="0"/>
                <a:ea typeface="Calibri" pitchFamily="34" charset="0"/>
                <a:cs typeface="Times New Roman" pitchFamily="18" charset="0"/>
              </a:rPr>
              <a:t>), ya que todo ser humano a través de todos los tiempos ha tenido las mismas necesidades básicas. En realidad lo que cambia con el tiempo es la manera en que cada ser humano completa esas necesidades básicas. No olvide, que su presupuesto está basado en sus elecciones de cómo completar esas necesidades básicas que están incluida en su presupuesto.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337666" y="1736334"/>
          <a:ext cx="5937250" cy="3745548"/>
        </p:xfrm>
        <a:graphic>
          <a:graphicData uri="http://schemas.openxmlformats.org/drawingml/2006/table">
            <a:tbl>
              <a:tblPr/>
              <a:tblGrid>
                <a:gridCol w="972185">
                  <a:extLst>
                    <a:ext uri="{9D8B030D-6E8A-4147-A177-3AD203B41FA5}">
                      <a16:colId xmlns:a16="http://schemas.microsoft.com/office/drawing/2014/main" val="20000"/>
                    </a:ext>
                  </a:extLst>
                </a:gridCol>
                <a:gridCol w="2185670">
                  <a:extLst>
                    <a:ext uri="{9D8B030D-6E8A-4147-A177-3AD203B41FA5}">
                      <a16:colId xmlns:a16="http://schemas.microsoft.com/office/drawing/2014/main" val="20001"/>
                    </a:ext>
                  </a:extLst>
                </a:gridCol>
                <a:gridCol w="865505">
                  <a:extLst>
                    <a:ext uri="{9D8B030D-6E8A-4147-A177-3AD203B41FA5}">
                      <a16:colId xmlns:a16="http://schemas.microsoft.com/office/drawing/2014/main" val="20002"/>
                    </a:ext>
                  </a:extLst>
                </a:gridCol>
                <a:gridCol w="1067435">
                  <a:extLst>
                    <a:ext uri="{9D8B030D-6E8A-4147-A177-3AD203B41FA5}">
                      <a16:colId xmlns:a16="http://schemas.microsoft.com/office/drawing/2014/main" val="20003"/>
                    </a:ext>
                  </a:extLst>
                </a:gridCol>
                <a:gridCol w="846455">
                  <a:extLst>
                    <a:ext uri="{9D8B030D-6E8A-4147-A177-3AD203B41FA5}">
                      <a16:colId xmlns:a16="http://schemas.microsoft.com/office/drawing/2014/main" val="20004"/>
                    </a:ext>
                  </a:extLst>
                </a:gridCol>
              </a:tblGrid>
              <a:tr h="0">
                <a:tc>
                  <a:txBody>
                    <a:bodyPr/>
                    <a:lstStyle/>
                    <a:p>
                      <a:pPr marL="0" marR="0" algn="ctr">
                        <a:lnSpc>
                          <a:spcPct val="107000"/>
                        </a:lnSpc>
                        <a:spcBef>
                          <a:spcPts val="0"/>
                        </a:spcBef>
                        <a:spcAft>
                          <a:spcPts val="800"/>
                        </a:spcAft>
                      </a:pPr>
                      <a:r>
                        <a:rPr lang="es-PR" sz="1100" b="1" dirty="0">
                          <a:solidFill>
                            <a:srgbClr val="262626"/>
                          </a:solidFill>
                          <a:latin typeface="Arial Narrow"/>
                          <a:ea typeface="Calibri"/>
                          <a:cs typeface="Arial"/>
                        </a:rPr>
                        <a:t>Fecha</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7000"/>
                        </a:lnSpc>
                        <a:spcBef>
                          <a:spcPts val="0"/>
                        </a:spcBef>
                        <a:spcAft>
                          <a:spcPts val="800"/>
                        </a:spcAft>
                      </a:pPr>
                      <a:r>
                        <a:rPr lang="es-PR" sz="1100" b="1">
                          <a:solidFill>
                            <a:srgbClr val="262626"/>
                          </a:solidFill>
                          <a:latin typeface="Arial Narrow"/>
                          <a:ea typeface="Calibri"/>
                          <a:cs typeface="Arial"/>
                        </a:rPr>
                        <a:t>Gasto/Artículo Comprado</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7000"/>
                        </a:lnSpc>
                        <a:spcBef>
                          <a:spcPts val="0"/>
                        </a:spcBef>
                        <a:spcAft>
                          <a:spcPts val="800"/>
                        </a:spcAft>
                      </a:pPr>
                      <a:r>
                        <a:rPr lang="es-PR" sz="1100" b="1">
                          <a:solidFill>
                            <a:srgbClr val="262626"/>
                          </a:solidFill>
                          <a:latin typeface="Arial Narrow"/>
                          <a:ea typeface="Calibri"/>
                          <a:cs typeface="Arial"/>
                        </a:rPr>
                        <a:t>Cantidad $</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7000"/>
                        </a:lnSpc>
                        <a:spcBef>
                          <a:spcPts val="0"/>
                        </a:spcBef>
                        <a:spcAft>
                          <a:spcPts val="800"/>
                        </a:spcAft>
                      </a:pPr>
                      <a:r>
                        <a:rPr lang="es-PR" sz="1100" b="1">
                          <a:solidFill>
                            <a:srgbClr val="262626"/>
                          </a:solidFill>
                          <a:latin typeface="Arial Narrow"/>
                          <a:ea typeface="Calibri"/>
                          <a:cs typeface="Arial"/>
                        </a:rPr>
                        <a:t>¿Necesidad?</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07000"/>
                        </a:lnSpc>
                        <a:spcBef>
                          <a:spcPts val="0"/>
                        </a:spcBef>
                        <a:spcAft>
                          <a:spcPts val="800"/>
                        </a:spcAft>
                      </a:pPr>
                      <a:r>
                        <a:rPr lang="es-PR" sz="1100" b="1">
                          <a:solidFill>
                            <a:srgbClr val="262626"/>
                          </a:solidFill>
                          <a:latin typeface="Arial Narrow"/>
                          <a:ea typeface="Calibri"/>
                          <a:cs typeface="Arial"/>
                        </a:rPr>
                        <a:t>¿Deseo?</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0"/>
                  </a:ext>
                </a:extLst>
              </a:tr>
              <a:tr h="274320">
                <a:tc>
                  <a:txBody>
                    <a:bodyPr/>
                    <a:lstStyle/>
                    <a:p>
                      <a:pPr marL="0" marR="0" algn="ctr">
                        <a:lnSpc>
                          <a:spcPct val="115000"/>
                        </a:lnSpc>
                        <a:spcBef>
                          <a:spcPts val="0"/>
                        </a:spcBef>
                        <a:spcAft>
                          <a:spcPts val="800"/>
                        </a:spcAft>
                      </a:pPr>
                      <a:r>
                        <a:rPr lang="es-PR" sz="1100" b="1" dirty="0">
                          <a:latin typeface="Arial Narrow"/>
                          <a:ea typeface="Calibri"/>
                          <a:cs typeface="Arial"/>
                        </a:rPr>
                        <a:t>04 25 2024</a:t>
                      </a: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Diet Pepsi</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1.25</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r>
                        <a:rPr lang="es-PR" sz="1100" b="1">
                          <a:latin typeface="Arial Narrow"/>
                          <a:ea typeface="Calibri"/>
                          <a:cs typeface="Arial"/>
                        </a:rPr>
                        <a:t>X</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1"/>
                  </a:ext>
                </a:extLst>
              </a:tr>
              <a:tr h="274320">
                <a:tc>
                  <a:txBody>
                    <a:bodyPr/>
                    <a:lstStyle/>
                    <a:p>
                      <a:pPr marL="0" marR="0" algn="ctr">
                        <a:lnSpc>
                          <a:spcPct val="115000"/>
                        </a:lnSpc>
                        <a:spcBef>
                          <a:spcPts val="0"/>
                        </a:spcBef>
                        <a:spcAft>
                          <a:spcPts val="800"/>
                        </a:spcAft>
                      </a:pPr>
                      <a:r>
                        <a:rPr lang="es-PR" sz="1100" b="1" dirty="0">
                          <a:latin typeface="Arial Narrow"/>
                          <a:ea typeface="Calibri"/>
                          <a:cs typeface="Arial"/>
                        </a:rPr>
                        <a:t>04 25 2024</a:t>
                      </a: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dirty="0" err="1">
                          <a:latin typeface="Arial Narrow"/>
                          <a:ea typeface="Calibri"/>
                          <a:cs typeface="Arial"/>
                        </a:rPr>
                        <a:t>Subway</a:t>
                      </a: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11.00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r>
                        <a:rPr lang="es-PR" sz="1100" b="1">
                          <a:latin typeface="Arial Narrow"/>
                          <a:ea typeface="Calibri"/>
                          <a:cs typeface="Arial"/>
                        </a:rPr>
                        <a:t>X</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2"/>
                  </a:ext>
                </a:extLst>
              </a:tr>
              <a:tr h="274320">
                <a:tc>
                  <a:txBody>
                    <a:bodyPr/>
                    <a:lstStyle/>
                    <a:p>
                      <a:pPr marL="0" marR="0" algn="ctr">
                        <a:lnSpc>
                          <a:spcPct val="115000"/>
                        </a:lnSpc>
                        <a:spcBef>
                          <a:spcPts val="0"/>
                        </a:spcBef>
                        <a:spcAft>
                          <a:spcPts val="800"/>
                        </a:spcAft>
                      </a:pPr>
                      <a:r>
                        <a:rPr lang="es-PR" sz="1100" b="1" dirty="0">
                          <a:latin typeface="Arial Narrow"/>
                          <a:ea typeface="Calibri"/>
                          <a:cs typeface="Arial"/>
                        </a:rPr>
                        <a:t>04 25 2024</a:t>
                      </a: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 para almuerzo</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5.00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r>
                        <a:rPr lang="es-PR" sz="1100" b="1">
                          <a:latin typeface="Arial Narrow"/>
                          <a:ea typeface="Calibri"/>
                          <a:cs typeface="Arial"/>
                        </a:rPr>
                        <a:t>X</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3"/>
                  </a:ext>
                </a:extLst>
              </a:tr>
              <a:tr h="274320">
                <a:tc>
                  <a:txBody>
                    <a:bodyPr/>
                    <a:lstStyle/>
                    <a:p>
                      <a:pPr marL="0" marR="0" algn="ctr">
                        <a:lnSpc>
                          <a:spcPct val="115000"/>
                        </a:lnSpc>
                        <a:spcBef>
                          <a:spcPts val="0"/>
                        </a:spcBef>
                        <a:spcAft>
                          <a:spcPts val="800"/>
                        </a:spcAft>
                      </a:pPr>
                      <a:r>
                        <a:rPr lang="es-PR" sz="1100" b="1" dirty="0">
                          <a:latin typeface="Arial Narrow"/>
                          <a:ea typeface="Calibri"/>
                          <a:cs typeface="Arial"/>
                        </a:rPr>
                        <a:t>04 26 2024</a:t>
                      </a: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Mantenimiento edificio</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172.00</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r>
                        <a:rPr lang="es-PR" sz="1100" b="1">
                          <a:latin typeface="Arial Narrow"/>
                          <a:ea typeface="Calibri"/>
                          <a:cs typeface="Arial"/>
                        </a:rPr>
                        <a:t>X</a:t>
                      </a: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4"/>
                  </a:ext>
                </a:extLst>
              </a:tr>
              <a:tr h="274320">
                <a:tc>
                  <a:txBody>
                    <a:bodyPr/>
                    <a:lstStyle/>
                    <a:p>
                      <a:pPr marL="0" marR="0" algn="ctr">
                        <a:lnSpc>
                          <a:spcPct val="115000"/>
                        </a:lnSpc>
                        <a:spcBef>
                          <a:spcPts val="0"/>
                        </a:spcBef>
                        <a:spcAft>
                          <a:spcPts val="800"/>
                        </a:spcAft>
                      </a:pP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5"/>
                  </a:ext>
                </a:extLst>
              </a:tr>
              <a:tr h="274320">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6"/>
                  </a:ext>
                </a:extLst>
              </a:tr>
              <a:tr h="274320">
                <a:tc>
                  <a:txBody>
                    <a:bodyPr/>
                    <a:lstStyle/>
                    <a:p>
                      <a:pPr marL="0" marR="0" algn="ctr">
                        <a:lnSpc>
                          <a:spcPct val="115000"/>
                        </a:lnSpc>
                        <a:spcBef>
                          <a:spcPts val="0"/>
                        </a:spcBef>
                        <a:spcAft>
                          <a:spcPts val="800"/>
                        </a:spcAft>
                      </a:pP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7"/>
                  </a:ext>
                </a:extLst>
              </a:tr>
              <a:tr h="274320">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8"/>
                  </a:ext>
                </a:extLst>
              </a:tr>
              <a:tr h="274320">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09"/>
                  </a:ext>
                </a:extLst>
              </a:tr>
              <a:tr h="274320">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10"/>
                  </a:ext>
                </a:extLst>
              </a:tr>
              <a:tr h="274320">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11"/>
                  </a:ext>
                </a:extLst>
              </a:tr>
              <a:tr h="274320">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12"/>
                  </a:ext>
                </a:extLst>
              </a:tr>
              <a:tr h="274320">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800"/>
                        </a:spcAft>
                      </a:pPr>
                      <a:endParaRPr lang="en-US" sz="11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tc>
                  <a:txBody>
                    <a:bodyPr/>
                    <a:lstStyle/>
                    <a:p>
                      <a:pPr marL="0" marR="0" algn="ctr">
                        <a:lnSpc>
                          <a:spcPct val="115000"/>
                        </a:lnSpc>
                        <a:spcBef>
                          <a:spcPts val="0"/>
                        </a:spcBef>
                        <a:spcAft>
                          <a:spcPts val="800"/>
                        </a:spcAft>
                      </a:pPr>
                      <a:endParaRPr lang="en-US"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0013"/>
                  </a:ext>
                </a:extLst>
              </a:tr>
            </a:tbl>
          </a:graphicData>
        </a:graphic>
      </p:graphicFrame>
      <p:pic>
        <p:nvPicPr>
          <p:cNvPr id="45058" name="Picture 23559" descr="MCj02904960000%5b1%5d"/>
          <p:cNvPicPr>
            <a:picLocks noChangeAspect="1" noChangeArrowheads="1"/>
          </p:cNvPicPr>
          <p:nvPr/>
        </p:nvPicPr>
        <p:blipFill>
          <a:blip r:embed="rId2" cstate="print"/>
          <a:srcRect/>
          <a:stretch>
            <a:fillRect/>
          </a:stretch>
        </p:blipFill>
        <p:spPr bwMode="auto">
          <a:xfrm>
            <a:off x="9006609" y="3034146"/>
            <a:ext cx="1257300" cy="914400"/>
          </a:xfrm>
          <a:prstGeom prst="rect">
            <a:avLst/>
          </a:prstGeom>
          <a:noFill/>
        </p:spPr>
      </p:pic>
      <p:pic>
        <p:nvPicPr>
          <p:cNvPr id="45059" name="Picture 27" descr="http://1.bp.blogspot.com/-BY_XemT2PO8/TqRwGnvE6kI/AAAAAAAADac/k2BRC6_DxyQ/s320/Bloc%2Bde%2Bnotas.gif"/>
          <p:cNvPicPr>
            <a:picLocks noChangeAspect="1" noChangeArrowheads="1"/>
          </p:cNvPicPr>
          <p:nvPr/>
        </p:nvPicPr>
        <p:blipFill>
          <a:blip r:embed="rId3" cstate="print"/>
          <a:srcRect/>
          <a:stretch>
            <a:fillRect/>
          </a:stretch>
        </p:blipFill>
        <p:spPr bwMode="auto">
          <a:xfrm>
            <a:off x="1330036" y="5587423"/>
            <a:ext cx="1009650" cy="1009650"/>
          </a:xfrm>
          <a:prstGeom prst="rect">
            <a:avLst/>
          </a:prstGeom>
          <a:noFill/>
        </p:spPr>
      </p:pic>
      <p:pic>
        <p:nvPicPr>
          <p:cNvPr id="45057" name="Picture 23560" descr="http://caraotadigital.net/wp-content/uploads/2015/11/138034547_0.jpg"/>
          <p:cNvPicPr>
            <a:picLocks noChangeAspect="1" noChangeArrowheads="1"/>
          </p:cNvPicPr>
          <p:nvPr/>
        </p:nvPicPr>
        <p:blipFill>
          <a:blip r:embed="rId4" cstate="print"/>
          <a:srcRect/>
          <a:stretch>
            <a:fillRect/>
          </a:stretch>
        </p:blipFill>
        <p:spPr bwMode="auto">
          <a:xfrm>
            <a:off x="7121236" y="5618595"/>
            <a:ext cx="1527175" cy="1016000"/>
          </a:xfrm>
          <a:prstGeom prst="rect">
            <a:avLst/>
          </a:prstGeom>
          <a:noFill/>
        </p:spPr>
      </p:pic>
      <p:sp>
        <p:nvSpPr>
          <p:cNvPr id="45060" name="Rectangle 4"/>
          <p:cNvSpPr>
            <a:spLocks noChangeArrowheads="1"/>
          </p:cNvSpPr>
          <p:nvPr/>
        </p:nvSpPr>
        <p:spPr bwMode="auto">
          <a:xfrm>
            <a:off x="665019" y="0"/>
            <a:ext cx="2514086" cy="887317"/>
          </a:xfrm>
          <a:prstGeom prst="rect">
            <a:avLst/>
          </a:prstGeom>
          <a:noFill/>
          <a:ln w="9525">
            <a:noFill/>
            <a:miter lim="800000"/>
            <a:headEnd/>
            <a:tailEnd/>
          </a:ln>
          <a:effectLst/>
        </p:spPr>
        <p:txBody>
          <a:bodyPr vert="horz" wrap="none" lIns="0" tIns="228528" rIns="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PR" altLang="ja-JP" sz="1800" b="1" i="0" u="none" strike="noStrike" cap="none" normalizeH="0" baseline="0" dirty="0">
                <a:ln>
                  <a:noFill/>
                </a:ln>
                <a:solidFill>
                  <a:srgbClr val="0070C0"/>
                </a:solidFill>
                <a:effectLst/>
                <a:latin typeface="Calibri Light"/>
                <a:ea typeface="Times New Roman" pitchFamily="18" charset="0"/>
                <a:cs typeface="Times New Roman" pitchFamily="18" charset="0"/>
              </a:rPr>
              <a:t>¿</a:t>
            </a:r>
            <a:r>
              <a:rPr kumimoji="0" lang="es-PR" altLang="ja-JP" sz="1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D</a:t>
            </a:r>
            <a:r>
              <a:rPr kumimoji="0" lang="es-PR" altLang="ja-JP" sz="1800" b="1" i="0" u="none" strike="noStrike" cap="none" normalizeH="0" baseline="0" dirty="0">
                <a:ln>
                  <a:noFill/>
                </a:ln>
                <a:solidFill>
                  <a:srgbClr val="0070C0"/>
                </a:solidFill>
                <a:effectLst/>
                <a:latin typeface="Calibri Light"/>
                <a:ea typeface="Times New Roman" pitchFamily="18" charset="0"/>
                <a:cs typeface="Times New Roman" pitchFamily="18" charset="0"/>
              </a:rPr>
              <a:t>ó</a:t>
            </a:r>
            <a:r>
              <a:rPr kumimoji="0" lang="es-PR" altLang="ja-JP" sz="1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nde Termina mi Dinero?</a:t>
            </a:r>
            <a:endParaRPr kumimoji="0" lang="en-US" altLang="ja-JP" sz="1800" b="1" i="0" u="none" strike="noStrike" cap="none" normalizeH="0" baseline="0" dirty="0">
              <a:ln>
                <a:noFill/>
              </a:ln>
              <a:solidFill>
                <a:srgbClr val="000000"/>
              </a:solidFill>
              <a:effectLst/>
              <a:latin typeface="Calibri Ligh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800" b="0" i="0" u="none" strike="noStrike" cap="none" normalizeH="0" baseline="0" dirty="0">
              <a:ln>
                <a:noFill/>
              </a:ln>
              <a:solidFill>
                <a:schemeClr val="tx1"/>
              </a:solidFill>
              <a:effectLst/>
              <a:latin typeface="Arial" pitchFamily="34" charset="0"/>
              <a:cs typeface="Arial" pitchFamily="34" charset="0"/>
            </a:endParaRPr>
          </a:p>
        </p:txBody>
      </p:sp>
      <p:sp>
        <p:nvSpPr>
          <p:cNvPr id="45061" name="Rectangle 5"/>
          <p:cNvSpPr>
            <a:spLocks noChangeArrowheads="1"/>
          </p:cNvSpPr>
          <p:nvPr/>
        </p:nvSpPr>
        <p:spPr bwMode="auto">
          <a:xfrm>
            <a:off x="290945" y="741401"/>
            <a:ext cx="89916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PR" sz="1600" b="1" i="0" u="none" strike="noStrike" cap="none" normalizeH="0" baseline="0" dirty="0">
                <a:ln>
                  <a:noFill/>
                </a:ln>
                <a:solidFill>
                  <a:srgbClr val="262626"/>
                </a:solidFill>
                <a:effectLst/>
                <a:latin typeface="Arial Narrow" pitchFamily="34" charset="0"/>
                <a:ea typeface="Calibri" pitchFamily="34" charset="0"/>
                <a:cs typeface="Arial" pitchFamily="34" charset="0"/>
              </a:rPr>
              <a:t>Instrucciones</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 Cada vez que pague por algo con ATH, en efectivo, o con tarjeta de cr</a:t>
            </a:r>
            <a:r>
              <a:rPr kumimoji="0" lang="es-PR" sz="1600" b="0" i="0" u="none" strike="noStrike" cap="none" normalizeH="0" baseline="0" dirty="0">
                <a:ln>
                  <a:noFill/>
                </a:ln>
                <a:solidFill>
                  <a:srgbClr val="262626"/>
                </a:solidFill>
                <a:effectLst/>
                <a:latin typeface="Calibri"/>
                <a:ea typeface="Calibri" pitchFamily="34" charset="0"/>
                <a:cs typeface="Arial" pitchFamily="34" charset="0"/>
              </a:rPr>
              <a:t>é</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dito, anote la compra aqu</a:t>
            </a:r>
            <a:r>
              <a:rPr kumimoji="0" lang="es-PR" sz="1600" b="0" i="0" u="none" strike="noStrike" cap="none" normalizeH="0" baseline="0" dirty="0">
                <a:ln>
                  <a:noFill/>
                </a:ln>
                <a:solidFill>
                  <a:srgbClr val="262626"/>
                </a:solidFill>
                <a:effectLst/>
                <a:latin typeface="Calibri"/>
                <a:ea typeface="Calibri" pitchFamily="34" charset="0"/>
                <a:cs typeface="Arial" pitchFamily="34" charset="0"/>
              </a:rPr>
              <a:t>í</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  P</a:t>
            </a:r>
            <a:r>
              <a:rPr kumimoji="0" lang="es-PR" sz="1600" b="0" i="0" u="none" strike="noStrike" cap="none" normalizeH="0" baseline="0" dirty="0">
                <a:ln>
                  <a:noFill/>
                </a:ln>
                <a:solidFill>
                  <a:srgbClr val="262626"/>
                </a:solidFill>
                <a:effectLst/>
                <a:latin typeface="Calibri"/>
                <a:ea typeface="Calibri" pitchFamily="34" charset="0"/>
                <a:cs typeface="Arial" pitchFamily="34" charset="0"/>
              </a:rPr>
              <a:t>ó</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ngale una (</a:t>
            </a:r>
            <a:r>
              <a:rPr kumimoji="0" lang="es-PR" sz="1600" b="1" i="0" u="none" strike="noStrike" cap="none" normalizeH="0" baseline="0" dirty="0">
                <a:ln>
                  <a:noFill/>
                </a:ln>
                <a:solidFill>
                  <a:srgbClr val="262626"/>
                </a:solidFill>
                <a:effectLst/>
                <a:latin typeface="Arial Narrow" pitchFamily="34" charset="0"/>
                <a:ea typeface="Calibri" pitchFamily="34" charset="0"/>
                <a:cs typeface="Arial" pitchFamily="34" charset="0"/>
              </a:rPr>
              <a:t>X</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 debajo de una necesidad o deseo seg</a:t>
            </a:r>
            <a:r>
              <a:rPr kumimoji="0" lang="es-PR" sz="1600" b="0" i="0" u="none" strike="noStrike" cap="none" normalizeH="0" baseline="0" dirty="0">
                <a:ln>
                  <a:noFill/>
                </a:ln>
                <a:solidFill>
                  <a:srgbClr val="262626"/>
                </a:solidFill>
                <a:effectLst/>
                <a:latin typeface="Calibri"/>
                <a:ea typeface="Calibri" pitchFamily="34" charset="0"/>
                <a:cs typeface="Arial" pitchFamily="34" charset="0"/>
              </a:rPr>
              <a:t>ú</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n aplique.  Complete este ejercicio por las pr</a:t>
            </a:r>
            <a:r>
              <a:rPr kumimoji="0" lang="es-PR" sz="1600" b="0" i="0" u="none" strike="noStrike" cap="none" normalizeH="0" baseline="0" dirty="0">
                <a:ln>
                  <a:noFill/>
                </a:ln>
                <a:solidFill>
                  <a:srgbClr val="262626"/>
                </a:solidFill>
                <a:effectLst/>
                <a:latin typeface="Calibri"/>
                <a:ea typeface="Calibri" pitchFamily="34" charset="0"/>
                <a:cs typeface="Arial" pitchFamily="34" charset="0"/>
              </a:rPr>
              <a:t>ó</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ximas dos (</a:t>
            </a:r>
            <a:r>
              <a:rPr kumimoji="0" lang="es-PR" sz="1600" b="1" i="0" u="none" strike="noStrike" cap="none" normalizeH="0" baseline="0" dirty="0">
                <a:ln>
                  <a:noFill/>
                </a:ln>
                <a:solidFill>
                  <a:srgbClr val="262626"/>
                </a:solidFill>
                <a:effectLst/>
                <a:latin typeface="Arial Narrow" pitchFamily="34" charset="0"/>
                <a:ea typeface="Calibri" pitchFamily="34" charset="0"/>
                <a:cs typeface="Arial" pitchFamily="34" charset="0"/>
              </a:rPr>
              <a:t>2</a:t>
            </a:r>
            <a:r>
              <a:rPr kumimoji="0" lang="es-PR" sz="1600" b="0" i="0" u="none" strike="noStrike" cap="none" normalizeH="0" baseline="0" dirty="0">
                <a:ln>
                  <a:noFill/>
                </a:ln>
                <a:solidFill>
                  <a:srgbClr val="262626"/>
                </a:solidFill>
                <a:effectLst/>
                <a:latin typeface="Arial Narrow" pitchFamily="34" charset="0"/>
                <a:ea typeface="Calibri" pitchFamily="34" charset="0"/>
                <a:cs typeface="Arial" pitchFamily="34" charset="0"/>
              </a:rPr>
              <a:t>) semanas.</a:t>
            </a: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1842655" y="523131"/>
            <a:ext cx="6844146" cy="5811742"/>
          </a:xfrm>
          <a:prstGeom prst="rect">
            <a:avLst/>
          </a:prstGeom>
          <a:noFill/>
          <a:ln w="9525">
            <a:noFill/>
            <a:miter lim="800000"/>
            <a:headEnd/>
            <a:tailEnd/>
          </a:ln>
          <a:effectLst/>
        </p:spPr>
        <p:txBody>
          <a:bodyPr vert="horz" wrap="square" lIns="0" tIns="228528" rIns="0" bIns="10156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PR" altLang="ja-JP" sz="1800" b="1" i="0" u="none" strike="noStrike" cap="none" normalizeH="0" baseline="0" dirty="0">
                <a:ln>
                  <a:noFill/>
                </a:ln>
                <a:solidFill>
                  <a:srgbClr val="0070C0"/>
                </a:solidFill>
                <a:effectLst/>
                <a:latin typeface="Calibri Light"/>
                <a:ea typeface="Times New Roman" pitchFamily="18" charset="0"/>
                <a:cs typeface="Times New Roman" pitchFamily="18" charset="0"/>
              </a:rPr>
              <a:t>¿</a:t>
            </a:r>
            <a:r>
              <a:rPr kumimoji="0" lang="es-PR" altLang="ja-JP" sz="1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D</a:t>
            </a:r>
            <a:r>
              <a:rPr kumimoji="0" lang="es-PR" altLang="ja-JP" sz="1800" b="1" i="0" u="none" strike="noStrike" cap="none" normalizeH="0" baseline="0" dirty="0">
                <a:ln>
                  <a:noFill/>
                </a:ln>
                <a:solidFill>
                  <a:srgbClr val="0070C0"/>
                </a:solidFill>
                <a:effectLst/>
                <a:latin typeface="Calibri Light"/>
                <a:ea typeface="Times New Roman" pitchFamily="18" charset="0"/>
                <a:cs typeface="Times New Roman" pitchFamily="18" charset="0"/>
              </a:rPr>
              <a:t>ó</a:t>
            </a:r>
            <a:r>
              <a:rPr kumimoji="0" lang="es-PR" altLang="ja-JP" sz="1800" b="1" i="0" u="none" strike="noStrike" cap="none" normalizeH="0" baseline="0" dirty="0">
                <a:ln>
                  <a:noFill/>
                </a:ln>
                <a:solidFill>
                  <a:srgbClr val="0070C0"/>
                </a:solidFill>
                <a:effectLst/>
                <a:latin typeface="Arial Narrow" pitchFamily="34" charset="0"/>
                <a:ea typeface="Times New Roman" pitchFamily="18" charset="0"/>
                <a:cs typeface="Times New Roman" pitchFamily="18" charset="0"/>
              </a:rPr>
              <a:t>nde Termina mi Dinero?</a:t>
            </a:r>
          </a:p>
          <a:p>
            <a:pPr marL="0" marR="0" lvl="0" indent="0" algn="l" defTabSz="914400" rtl="0" eaLnBrk="1" fontAlgn="base" latinLnBrk="0" hangingPunct="1">
              <a:lnSpc>
                <a:spcPct val="100000"/>
              </a:lnSpc>
              <a:spcBef>
                <a:spcPct val="0"/>
              </a:spcBef>
              <a:spcAft>
                <a:spcPct val="0"/>
              </a:spcAft>
              <a:buClrTx/>
              <a:buSzTx/>
              <a:tabLst/>
            </a:pPr>
            <a:endParaRPr kumimoji="0" lang="en-US" altLang="ja-JP" sz="1800" b="1" i="0" u="none" strike="noStrike" cap="none" normalizeH="0" baseline="0" dirty="0">
              <a:ln>
                <a:noFill/>
              </a:ln>
              <a:solidFill>
                <a:srgbClr val="000000"/>
              </a:solidFill>
              <a:effectLst/>
              <a:latin typeface="Calibri Light"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Contesta las siguientes preguntas basadas en lo que has aprendido de tus h</a:t>
            </a:r>
            <a:r>
              <a:rPr kumimoji="0" lang="es-PR" altLang="ja-JP" sz="1600" b="0" i="0" u="none" strike="noStrike" cap="none" normalizeH="0" baseline="0" dirty="0">
                <a:ln>
                  <a:noFill/>
                </a:ln>
                <a:solidFill>
                  <a:srgbClr val="404040"/>
                </a:solidFill>
                <a:effectLst/>
                <a:latin typeface="Calibri"/>
                <a:ea typeface="Times New Roman" pitchFamily="18" charset="0"/>
                <a:cs typeface="Times New Roman" pitchFamily="18" charset="0"/>
              </a:rPr>
              <a:t>á</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bitos de como gastaste tu dinero durante las pasadas dos (</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2</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semanas. Puedes utilizar la tabla que preparaste en la página anterior.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Cu</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á</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l fue la cantidad total que gast</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ó</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en sus necesidades?</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____172.00_______</a:t>
            </a:r>
          </a:p>
          <a:p>
            <a:pPr marL="1371600" marR="0" lvl="3"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Cu</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á</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l fue la cantidad total que gast</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ó</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en sus deseos?</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_____17.25_______</a:t>
            </a:r>
          </a:p>
          <a:p>
            <a:pPr marL="1371600" marR="0" lvl="3"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Escriba dos (2) compras que pudo haber evitado:</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s-PR" altLang="ja-JP" sz="1600" b="1" i="0" u="none" strike="noStrike" cap="none" normalizeH="0" baseline="0" dirty="0" err="1">
                <a:ln>
                  <a:noFill/>
                </a:ln>
                <a:solidFill>
                  <a:srgbClr val="404040"/>
                </a:solidFill>
                <a:effectLst/>
                <a:latin typeface="Arial Narrow" pitchFamily="34" charset="0"/>
                <a:ea typeface="Times New Roman" pitchFamily="18" charset="0"/>
                <a:cs typeface="Times New Roman" pitchFamily="18" charset="0"/>
              </a:rPr>
              <a:t>Producto:____subway</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a:t>
            </a:r>
            <a:r>
              <a:rPr kumimoji="0" lang="es-PR" altLang="ja-JP" sz="160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1</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1.00_____</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1371600" marR="0" lvl="3"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s-PR" altLang="ja-JP" sz="1600" b="1" i="0" u="none" strike="noStrike" cap="none" normalizeH="0" baseline="0" dirty="0" err="1">
                <a:ln>
                  <a:noFill/>
                </a:ln>
                <a:solidFill>
                  <a:srgbClr val="404040"/>
                </a:solidFill>
                <a:effectLst/>
                <a:latin typeface="Arial Narrow" pitchFamily="34" charset="0"/>
                <a:ea typeface="Times New Roman" pitchFamily="18" charset="0"/>
                <a:cs typeface="Times New Roman" pitchFamily="18" charset="0"/>
              </a:rPr>
              <a:t>Producto:____diet</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a:t>
            </a:r>
            <a:r>
              <a:rPr kumimoji="0" lang="es-PR" altLang="ja-JP" sz="1600" b="1" i="0" u="none" strike="noStrike" cap="none" normalizeH="0" baseline="0" dirty="0" err="1">
                <a:ln>
                  <a:noFill/>
                </a:ln>
                <a:solidFill>
                  <a:srgbClr val="404040"/>
                </a:solidFill>
                <a:effectLst/>
                <a:latin typeface="Arial Narrow" pitchFamily="34" charset="0"/>
                <a:ea typeface="Times New Roman" pitchFamily="18" charset="0"/>
                <a:cs typeface="Times New Roman" pitchFamily="18" charset="0"/>
              </a:rPr>
              <a:t>peptsi</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a:t>
            </a: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1.25</a:t>
            </a:r>
          </a:p>
          <a:p>
            <a:pPr marL="1371600" marR="0" lvl="3" indent="0" algn="l" defTabSz="914400" rtl="0" eaLnBrk="0" fontAlgn="base" latinLnBrk="0" hangingPunct="0">
              <a:lnSpc>
                <a:spcPct val="100000"/>
              </a:lnSpc>
              <a:spcBef>
                <a:spcPct val="0"/>
              </a:spcBef>
              <a:spcAft>
                <a:spcPct val="0"/>
              </a:spcAft>
              <a:buClrTx/>
              <a:buSzTx/>
              <a:buFont typeface="Wingdings" pitchFamily="2" charset="2"/>
              <a:buChar char=""/>
              <a:tabLst/>
            </a:pP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Mencione </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Qu</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é</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pudo haber hecho con el dinero que gast</a:t>
            </a:r>
            <a:r>
              <a:rPr kumimoji="0" lang="es-PR" altLang="ja-JP" sz="1600" b="1" i="0" u="none" strike="noStrike" cap="none" normalizeH="0" baseline="0" dirty="0">
                <a:ln>
                  <a:noFill/>
                </a:ln>
                <a:solidFill>
                  <a:srgbClr val="404040"/>
                </a:solidFill>
                <a:effectLst/>
                <a:latin typeface="Calibri"/>
                <a:ea typeface="Times New Roman" pitchFamily="18" charset="0"/>
                <a:cs typeface="Times New Roman" pitchFamily="18" charset="0"/>
              </a:rPr>
              <a:t>ó</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 en esas compras?</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___in</a:t>
            </a:r>
            <a:r>
              <a:rPr kumimoji="0" lang="es-PR" altLang="ja-JP" sz="1600" b="1"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vertido en el negocio</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PR" altLang="ja-JP" sz="1600" b="0" i="0" u="none" strike="noStrike" cap="none" normalizeH="0" baseline="0" dirty="0">
                <a:ln>
                  <a:noFill/>
                </a:ln>
                <a:solidFill>
                  <a:srgbClr val="404040"/>
                </a:solidFill>
                <a:effectLst/>
                <a:latin typeface="Arial Narrow" pitchFamily="34" charset="0"/>
                <a:ea typeface="Times New Roman" pitchFamily="18" charset="0"/>
                <a:cs typeface="Times New Roman" pitchFamily="18" charset="0"/>
              </a:rPr>
              <a:t>___traer comida de mi casa o hacer compra</a:t>
            </a:r>
            <a:endPar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__________________________________________</a:t>
            </a:r>
          </a:p>
          <a:p>
            <a:pPr marL="0" marR="0" lvl="0" indent="0" algn="l" defTabSz="914400" rtl="0" eaLnBrk="0" fontAlgn="base" latinLnBrk="0" hangingPunct="0">
              <a:lnSpc>
                <a:spcPct val="100000"/>
              </a:lnSpc>
              <a:spcBef>
                <a:spcPct val="0"/>
              </a:spcBef>
              <a:spcAft>
                <a:spcPct val="0"/>
              </a:spcAft>
              <a:buClrTx/>
              <a:buSzTx/>
              <a:buFontTx/>
              <a:buNone/>
              <a:tabLst/>
            </a:pPr>
            <a:r>
              <a:rPr kumimoji="0" lang="es-PR" altLang="ja-JP" sz="1600" b="0" i="0" u="none" strike="noStrike" cap="none" normalizeH="0" baseline="0" dirty="0">
                <a:ln>
                  <a:noFill/>
                </a:ln>
                <a:solidFill>
                  <a:srgbClr val="404040"/>
                </a:solidFill>
                <a:effectLst/>
                <a:latin typeface="Arial Narrow" pitchFamily="34" charset="0"/>
                <a:ea typeface="Calibri" pitchFamily="34" charset="0"/>
                <a:cs typeface="Times New Roman" pitchFamily="18" charset="0"/>
              </a:rPr>
              <a:t>__________________________________________</a:t>
            </a:r>
          </a:p>
          <a:p>
            <a:pPr marL="0" marR="0" lvl="0" indent="0" algn="l" defTabSz="914400" rtl="0" eaLnBrk="0" fontAlgn="base" latinLnBrk="0" hangingPunct="0">
              <a:lnSpc>
                <a:spcPct val="100000"/>
              </a:lnSpc>
              <a:spcBef>
                <a:spcPct val="0"/>
              </a:spcBef>
              <a:spcAft>
                <a:spcPct val="0"/>
              </a:spcAft>
              <a:buClrTx/>
              <a:buSzTx/>
              <a:buFontTx/>
              <a:buNone/>
              <a:tabLst/>
            </a:pPr>
            <a:r>
              <a:rPr lang="es-PR" altLang="ja-JP" sz="1600" dirty="0">
                <a:solidFill>
                  <a:srgbClr val="404040"/>
                </a:solidFill>
                <a:latin typeface="Arial Narrow" pitchFamily="34" charset="0"/>
                <a:cs typeface="Times New Roman" pitchFamily="18" charset="0"/>
              </a:rPr>
              <a:t>__________________________________________</a:t>
            </a:r>
            <a:endParaRPr kumimoji="0" lang="en-US" altLang="ja-JP"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E3934-F058-4D72-8A8C-BFE9AA7A16CE}"/>
              </a:ext>
            </a:extLst>
          </p:cNvPr>
          <p:cNvSpPr>
            <a:spLocks noGrp="1"/>
          </p:cNvSpPr>
          <p:nvPr>
            <p:ph type="title"/>
          </p:nvPr>
        </p:nvSpPr>
        <p:spPr/>
        <p:txBody>
          <a:bodyPr/>
          <a:lstStyle/>
          <a:p>
            <a:r>
              <a:rPr lang="en-US" b="1" dirty="0">
                <a:solidFill>
                  <a:schemeClr val="tx1"/>
                </a:solidFill>
              </a:rPr>
              <a:t>CUAL ES EL SIGNIFICADO DE CREDITO?</a:t>
            </a:r>
          </a:p>
        </p:txBody>
      </p:sp>
      <p:sp>
        <p:nvSpPr>
          <p:cNvPr id="3" name="Content Placeholder 2">
            <a:extLst>
              <a:ext uri="{FF2B5EF4-FFF2-40B4-BE49-F238E27FC236}">
                <a16:creationId xmlns:a16="http://schemas.microsoft.com/office/drawing/2014/main" id="{D4FF8215-7EE8-4A2A-81CB-C598500545B7}"/>
              </a:ext>
            </a:extLst>
          </p:cNvPr>
          <p:cNvSpPr>
            <a:spLocks noGrp="1"/>
          </p:cNvSpPr>
          <p:nvPr>
            <p:ph idx="1"/>
          </p:nvPr>
        </p:nvSpPr>
        <p:spPr>
          <a:xfrm>
            <a:off x="677334" y="1569157"/>
            <a:ext cx="8596668" cy="2381954"/>
          </a:xfrm>
        </p:spPr>
        <p:txBody>
          <a:bodyPr>
            <a:normAutofit/>
          </a:bodyPr>
          <a:lstStyle/>
          <a:p>
            <a:r>
              <a:rPr lang="en-US" sz="2000" dirty="0"/>
              <a:t>CREDITO ES UNA OPERACION FINANCIERA DONDE UNA PERSONA O ENTIDAD PRESTA UNA CANTIDAD DETERMINADA DE DINERO A OTRA PERSONA LLAMADA “DEUDOR”, EN LA CUAL,  ESTE ULTIMO SE COMPROMETE A DEVOLVER LA CANTIDAD SOLICITADA EN EL TIEMPO O PLAZO DEFINIDO SEGUN LAS CONDICIONES ESTABLECIDAS PARA DICHO PRESTAMO MAS LOS INTERESES DEVENGADOS, SEGUROS Y COSTOS ASOCIADOS SI LOS HUBIERA.</a:t>
            </a:r>
          </a:p>
        </p:txBody>
      </p:sp>
      <p:sp>
        <p:nvSpPr>
          <p:cNvPr id="4" name="TextBox 3">
            <a:extLst>
              <a:ext uri="{FF2B5EF4-FFF2-40B4-BE49-F238E27FC236}">
                <a16:creationId xmlns:a16="http://schemas.microsoft.com/office/drawing/2014/main" id="{92FFBBB0-65C8-4C94-8783-270BEA038CB3}"/>
              </a:ext>
            </a:extLst>
          </p:cNvPr>
          <p:cNvSpPr txBox="1"/>
          <p:nvPr/>
        </p:nvSpPr>
        <p:spPr>
          <a:xfrm>
            <a:off x="4741333" y="4425244"/>
            <a:ext cx="3973689" cy="1524000"/>
          </a:xfrm>
          <a:prstGeom prst="rect">
            <a:avLst/>
          </a:prstGeom>
          <a:noFill/>
        </p:spPr>
        <p:txBody>
          <a:bodyPr wrap="square" rtlCol="0">
            <a:spAutoFit/>
          </a:bodyPr>
          <a:lstStyle/>
          <a:p>
            <a:endParaRPr lang="en-US" dirty="0"/>
          </a:p>
        </p:txBody>
      </p:sp>
      <p:pic>
        <p:nvPicPr>
          <p:cNvPr id="6" name="Picture 5">
            <a:extLst>
              <a:ext uri="{FF2B5EF4-FFF2-40B4-BE49-F238E27FC236}">
                <a16:creationId xmlns:a16="http://schemas.microsoft.com/office/drawing/2014/main" id="{B0813537-59FF-42A4-B955-C6AEF7D4766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4075289"/>
            <a:ext cx="2390775" cy="1981200"/>
          </a:xfrm>
          <a:prstGeom prst="rect">
            <a:avLst/>
          </a:prstGeom>
        </p:spPr>
      </p:pic>
    </p:spTree>
    <p:extLst>
      <p:ext uri="{BB962C8B-B14F-4D97-AF65-F5344CB8AC3E}">
        <p14:creationId xmlns:p14="http://schemas.microsoft.com/office/powerpoint/2010/main" val="2854344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1CA0B-4262-44F8-AFD5-FA3A7A70E5CA}"/>
              </a:ext>
            </a:extLst>
          </p:cNvPr>
          <p:cNvSpPr>
            <a:spLocks noGrp="1"/>
          </p:cNvSpPr>
          <p:nvPr>
            <p:ph type="title"/>
          </p:nvPr>
        </p:nvSpPr>
        <p:spPr>
          <a:xfrm>
            <a:off x="677334" y="609600"/>
            <a:ext cx="8596668" cy="846667"/>
          </a:xfrm>
        </p:spPr>
        <p:txBody>
          <a:bodyPr/>
          <a:lstStyle/>
          <a:p>
            <a:r>
              <a:rPr lang="en-US" b="1" dirty="0">
                <a:solidFill>
                  <a:schemeClr val="tx1"/>
                </a:solidFill>
              </a:rPr>
              <a:t>CUAL ES EL PROPOSITO DEL CREDITO?</a:t>
            </a:r>
          </a:p>
        </p:txBody>
      </p:sp>
      <p:sp>
        <p:nvSpPr>
          <p:cNvPr id="3" name="Content Placeholder 2">
            <a:extLst>
              <a:ext uri="{FF2B5EF4-FFF2-40B4-BE49-F238E27FC236}">
                <a16:creationId xmlns:a16="http://schemas.microsoft.com/office/drawing/2014/main" id="{DE28CE83-0243-4E9F-9CC3-216BC33C0D49}"/>
              </a:ext>
            </a:extLst>
          </p:cNvPr>
          <p:cNvSpPr>
            <a:spLocks noGrp="1"/>
          </p:cNvSpPr>
          <p:nvPr>
            <p:ph idx="1"/>
          </p:nvPr>
        </p:nvSpPr>
        <p:spPr>
          <a:xfrm>
            <a:off x="677334" y="1580443"/>
            <a:ext cx="8596668" cy="4460919"/>
          </a:xfrm>
        </p:spPr>
        <p:txBody>
          <a:bodyPr>
            <a:normAutofit/>
          </a:bodyPr>
          <a:lstStyle/>
          <a:p>
            <a:r>
              <a:rPr lang="en-US" sz="1600" dirty="0"/>
              <a:t>BASICAMENTE, EL CREDITO LE PERMITE COMPRAR COSAS QUE QUIERE AHORA Y PAGAR POR ELLAS EN EL FUTURO.  ESTO ESTA BIEN SI COMPRA COSAS POR LAS QUE PUEDE PAGAR.  ESTO </a:t>
            </a:r>
            <a:r>
              <a:rPr lang="en-US" sz="1600" b="1" dirty="0"/>
              <a:t>NO ESTA BIEN SI COMPRA COSAS POR LAS QUE NO PUEDE PAGAR.  </a:t>
            </a:r>
            <a:r>
              <a:rPr lang="en-US" sz="1600" dirty="0"/>
              <a:t>ESTA REGLA ES BASICA Y APLICA A LAS COMPRAS DESDE UNA CASA HASTA UN REGALO DE CUMPLEAÑOS.  !!!!!COMPRE LO QUE PUEDA PAGAR!!!!</a:t>
            </a:r>
          </a:p>
          <a:p>
            <a:r>
              <a:rPr lang="en-US" sz="1600" dirty="0"/>
              <a:t>SOLO POR EL MERO HECHO DE QUE UNA COMPAÑIA LE OFREZCA CREDITO </a:t>
            </a:r>
            <a:r>
              <a:rPr lang="en-US" sz="1600" b="1" dirty="0"/>
              <a:t>NO QUIERE DECIR QUE PUEDA PAGARLO.</a:t>
            </a:r>
          </a:p>
          <a:p>
            <a:r>
              <a:rPr lang="en-US" sz="1600" dirty="0"/>
              <a:t>RECUERDE QUE LAS COMPAÑIAS </a:t>
            </a:r>
            <a:r>
              <a:rPr lang="en-US" sz="1600" b="1" dirty="0"/>
              <a:t>NO ESTAN HACIENDOLE UN FAVOR </a:t>
            </a:r>
            <a:r>
              <a:rPr lang="en-US" sz="1600" dirty="0"/>
              <a:t>CUANDO LE EXTIENDEN CREDITO, ELLAS HACEN MUCHO DINERO A COSTA DE TODOS SUS CLIENTES Y DEL INTERES QUE LES COBRAN AL USAR EL CREDITO.  SI ESTAS COMPAÑIAS NO FUESEN A HACER DINERO NO LE PRESETARIAN DINERO NI EXTENDERIAN CREDITO.</a:t>
            </a:r>
          </a:p>
          <a:p>
            <a:r>
              <a:rPr lang="en-US" sz="1600" dirty="0"/>
              <a:t>TIENE QUE USAR SU JUICIO Y ESTUDIAR SU SITUACION FINANCIERA ANTES DE DECIDIR CUANDO Y COMO USAR CREDITO.</a:t>
            </a:r>
          </a:p>
          <a:p>
            <a:r>
              <a:rPr lang="en-US" sz="1600" b="1" dirty="0"/>
              <a:t>TIENE QUE MANTENER SUS GASTOS BAJO CONTROL.</a:t>
            </a:r>
          </a:p>
        </p:txBody>
      </p:sp>
    </p:spTree>
    <p:extLst>
      <p:ext uri="{BB962C8B-B14F-4D97-AF65-F5344CB8AC3E}">
        <p14:creationId xmlns:p14="http://schemas.microsoft.com/office/powerpoint/2010/main" val="11035564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8749</TotalTime>
  <Words>2771</Words>
  <Application>Microsoft Office PowerPoint</Application>
  <PresentationFormat>Widescreen</PresentationFormat>
  <Paragraphs>220</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Arial Narrow</vt:lpstr>
      <vt:lpstr>Calibri</vt:lpstr>
      <vt:lpstr>Calibri Light</vt:lpstr>
      <vt:lpstr>Trebuchet MS</vt:lpstr>
      <vt:lpstr>Wingdings</vt:lpstr>
      <vt:lpstr>Wingdings 3</vt:lpstr>
      <vt:lpstr>Facet</vt:lpstr>
      <vt:lpstr>  PECCDI –  AHORRO Y CREDITO  </vt:lpstr>
      <vt:lpstr>PowerPoint Presentation</vt:lpstr>
      <vt:lpstr>PowerPoint Presentation</vt:lpstr>
      <vt:lpstr>PowerPoint Presentation</vt:lpstr>
      <vt:lpstr>PowerPoint Presentation</vt:lpstr>
      <vt:lpstr>PowerPoint Presentation</vt:lpstr>
      <vt:lpstr>PowerPoint Presentation</vt:lpstr>
      <vt:lpstr>CUAL ES EL SIGNIFICADO DE CREDITO?</vt:lpstr>
      <vt:lpstr>CUAL ES EL PROPOSITO DEL CREDITO?</vt:lpstr>
      <vt:lpstr>¿CUANTO LE CUESTA EL CREDITO?</vt:lpstr>
      <vt:lpstr>EL VALOR DE UN BUEN HISTORIAL CREDITICIO</vt:lpstr>
      <vt:lpstr>EL “MAL CREDITO”  CREA OBSTACULOS FINANCIEROS</vt:lpstr>
      <vt:lpstr>HISTORIAL CREDITICIO</vt:lpstr>
      <vt:lpstr>INFORME DE CREDITO</vt:lpstr>
      <vt:lpstr>PowerPoint Presentation</vt:lpstr>
      <vt:lpstr>COMO OBTENER UNA COPIA DE SU HISTORIAL DE CREDITO GRATIS?</vt:lpstr>
      <vt:lpstr>COMO LEER MI INFORME DE CREDITO?</vt:lpstr>
      <vt:lpstr>ERRORES MAS COMUNES EN SU INFORME DE CREDITO</vt:lpstr>
      <vt:lpstr>DE QUE SE COMPONE MI PUNTUACION DE CREDITO (CREDIT SCORE)</vt:lpstr>
      <vt:lpstr>CUAL ES MI PUNTUACION DE CREDITO (CREDIT SCORE)?</vt:lpstr>
      <vt:lpstr>PUNTUACIONES DE CREDITO</vt:lpstr>
      <vt:lpstr>COMO PUEDO OBTENER Y MANTENER UN BUEN PUNTUAJE DE CREDITO?</vt:lpstr>
      <vt:lpstr>PAGUE SUS CUENTAS A TIEMPO TODO EL TIEMPO!!!!</vt:lpstr>
      <vt:lpstr>NO SE ACERQUE AL LIMITE DE CREDITO.</vt:lpstr>
      <vt:lpstr>HISTORIAL DE CREDITO</vt:lpstr>
      <vt:lpstr>OPCIONES QUE AYUDAN A ESTABLECER UN HISTORIAL CREDITICIO.</vt:lpstr>
      <vt:lpstr>ESTABLECER CREDITO CORPORATIVO</vt:lpstr>
      <vt:lpstr>ESTABLECER CREDITO CORPORATIVO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Gerdolis Fernadez</dc:creator>
  <cp:lastModifiedBy>PECCDI</cp:lastModifiedBy>
  <cp:revision>46</cp:revision>
  <cp:lastPrinted>2019-07-09T11:51:16Z</cp:lastPrinted>
  <dcterms:created xsi:type="dcterms:W3CDTF">2019-07-03T18:56:18Z</dcterms:created>
  <dcterms:modified xsi:type="dcterms:W3CDTF">2025-09-30T19:13:21Z</dcterms:modified>
</cp:coreProperties>
</file>